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692" r:id="rId3"/>
  </p:sldMasterIdLst>
  <p:notesMasterIdLst>
    <p:notesMasterId r:id="rId25"/>
  </p:notesMasterIdLst>
  <p:sldIdLst>
    <p:sldId id="257" r:id="rId4"/>
    <p:sldId id="302" r:id="rId5"/>
    <p:sldId id="303" r:id="rId6"/>
    <p:sldId id="305" r:id="rId7"/>
    <p:sldId id="306" r:id="rId8"/>
    <p:sldId id="307" r:id="rId9"/>
    <p:sldId id="295" r:id="rId10"/>
    <p:sldId id="311" r:id="rId11"/>
    <p:sldId id="312" r:id="rId12"/>
    <p:sldId id="313" r:id="rId13"/>
    <p:sldId id="314" r:id="rId14"/>
    <p:sldId id="317" r:id="rId15"/>
    <p:sldId id="318" r:id="rId16"/>
    <p:sldId id="321" r:id="rId17"/>
    <p:sldId id="323" r:id="rId18"/>
    <p:sldId id="325" r:id="rId19"/>
    <p:sldId id="326" r:id="rId20"/>
    <p:sldId id="333" r:id="rId21"/>
    <p:sldId id="328" r:id="rId22"/>
    <p:sldId id="329" r:id="rId23"/>
    <p:sldId id="332" r:id="rId2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016KunitsynaNA\Desktop\&#1048;&#1085;&#1076;&#1077;&#1082;&#1089;&#1072;&#1094;&#1080;&#1103;%202026\&#1048;&#1053;&#1044;&#1045;&#1050;&#1057;&#1040;&#1062;&#1048;&#1071;%202026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016KunitsynaNA\Desktop\&#1048;&#1085;&#1076;&#1077;&#1082;&#1089;&#1072;&#1094;&#1080;&#1103;%202026\&#1048;&#1053;&#1044;&#1045;&#1050;&#1057;&#1040;&#1062;&#1048;&#1071;%202026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016KunitsynaNA\Desktop\&#1048;&#1085;&#1076;&#1077;&#1082;&#1089;&#1072;&#1094;&#1080;&#1103;%202026\&#1048;&#1053;&#1044;&#1045;&#1050;&#1057;&#1040;&#1062;&#1048;&#1071;%202026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величина среднего дневного заработка увеличилась  на  1153 руб.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19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5833204154394669E-2"/>
          <c:y val="0.275224200916314"/>
          <c:w val="0.81388888888888888"/>
          <c:h val="0.574794765237678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Среднедневной заработок</c:v>
                </c:pt>
              </c:strCache>
            </c:strRef>
          </c:tx>
          <c:explosion val="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2CA-4F16-8DC2-322D2A1C6877}"/>
              </c:ext>
            </c:extLst>
          </c:dPt>
          <c:dPt>
            <c:idx val="1"/>
            <c:bubble3D val="0"/>
            <c:explosion val="17"/>
            <c:spPr>
              <a:solidFill>
                <a:srgbClr val="FFCC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2CA-4F16-8DC2-322D2A1C6877}"/>
              </c:ext>
            </c:extLst>
          </c:dPt>
          <c:dLbls>
            <c:dLbl>
              <c:idx val="0"/>
              <c:layout>
                <c:manualLayout>
                  <c:x val="3.5008181332782169E-2"/>
                  <c:y val="-0.124962997598207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96844589124855"/>
                      <c:h val="0.1379886839927609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2CA-4F16-8DC2-322D2A1C6877}"/>
                </c:ext>
              </c:extLst>
            </c:dLbl>
            <c:dLbl>
              <c:idx val="1"/>
              <c:layout>
                <c:manualLayout>
                  <c:x val="-2.9305534025732445E-2"/>
                  <c:y val="-0.203172619568215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943264610137958"/>
                      <c:h val="0.1379886839927609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2CA-4F16-8DC2-322D2A1C68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2025</c:v>
                </c:pt>
                <c:pt idx="1">
                  <c:v>2026</c:v>
                </c:pt>
              </c:numCache>
            </c:num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5673.97</c:v>
                </c:pt>
                <c:pt idx="1">
                  <c:v>6827.4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2CA-4F16-8DC2-322D2A1C68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Изменение  величины   ежемесячного пособия  по уходу  за  ребенком до  1,5 лет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Лист1!$A$16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6.4174706543685331E-2"/>
                  <c:y val="-3.2407485455606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70E-4C92-9DE1-94B853752A2E}"/>
                </c:ext>
              </c:extLst>
            </c:dLbl>
            <c:dLbl>
              <c:idx val="1"/>
              <c:layout>
                <c:manualLayout>
                  <c:x val="0.15363509146786339"/>
                  <c:y val="0.125152026742256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0E-4C92-9DE1-94B853752A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Лист1!$B$15:$C$15</c:f>
              <c:strCache>
                <c:ptCount val="2"/>
                <c:pt idx="0">
                  <c:v>Максимальное  1,5</c:v>
                </c:pt>
                <c:pt idx="1">
                  <c:v>Минимальное  1,5</c:v>
                </c:pt>
              </c:strCache>
            </c:strRef>
          </c:cat>
          <c:val>
            <c:numRef>
              <c:f>Лист1!$B$16:$C$16</c:f>
              <c:numCache>
                <c:formatCode>#,##0.00</c:formatCode>
                <c:ptCount val="2"/>
                <c:pt idx="0">
                  <c:v>68955.48</c:v>
                </c:pt>
                <c:pt idx="1">
                  <c:v>10103.83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0E-4C92-9DE1-94B853752A2E}"/>
            </c:ext>
          </c:extLst>
        </c:ser>
        <c:ser>
          <c:idx val="1"/>
          <c:order val="1"/>
          <c:tx>
            <c:strRef>
              <c:f>Лист1!$A$17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FFCCFF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5555555555555046E-3"/>
                  <c:y val="-5.0925925925925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0E-4C92-9DE1-94B853752A2E}"/>
                </c:ext>
              </c:extLst>
            </c:dLbl>
            <c:dLbl>
              <c:idx val="1"/>
              <c:layout>
                <c:manualLayout>
                  <c:x val="1.3888888888888788E-2"/>
                  <c:y val="-3.7037037037037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70E-4C92-9DE1-94B853752A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Лист1!$B$15:$C$15</c:f>
              <c:strCache>
                <c:ptCount val="2"/>
                <c:pt idx="0">
                  <c:v>Максимальное  1,5</c:v>
                </c:pt>
                <c:pt idx="1">
                  <c:v>Минимальное  1,5</c:v>
                </c:pt>
              </c:strCache>
            </c:strRef>
          </c:cat>
          <c:val>
            <c:numRef>
              <c:f>Лист1!$B$17:$C$17</c:f>
              <c:numCache>
                <c:formatCode>#,##0.00</c:formatCode>
                <c:ptCount val="2"/>
                <c:pt idx="0">
                  <c:v>83021.179999999993</c:v>
                </c:pt>
                <c:pt idx="1">
                  <c:v>10669.64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70E-4C92-9DE1-94B853752A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3516088"/>
        <c:axId val="113509032"/>
        <c:axId val="114751728"/>
      </c:bar3DChart>
      <c:catAx>
        <c:axId val="113516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3509032"/>
        <c:crosses val="autoZero"/>
        <c:auto val="1"/>
        <c:lblAlgn val="ctr"/>
        <c:lblOffset val="100"/>
        <c:noMultiLvlLbl val="0"/>
      </c:catAx>
      <c:valAx>
        <c:axId val="113509032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113516088"/>
        <c:crosses val="autoZero"/>
        <c:crossBetween val="between"/>
      </c:valAx>
      <c:serAx>
        <c:axId val="11475172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3509032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/>
              <a:t>Предельные</a:t>
            </a:r>
            <a:r>
              <a:rPr lang="ru-RU" sz="1200" baseline="0"/>
              <a:t>  суммы  пособий  по беременности  и родам  на  примере  отпуска на 140 дней</a:t>
            </a:r>
            <a:endParaRPr lang="ru-RU" sz="1200"/>
          </a:p>
        </c:rich>
      </c:tx>
      <c:layout>
        <c:manualLayout>
          <c:xMode val="edge"/>
          <c:yMode val="edge"/>
          <c:x val="0.13730555555555557"/>
          <c:y val="1.8518518518518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Лист1!$A$23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7.5000000000000039E-2"/>
                  <c:y val="-9.25925925925930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CC-4F8C-9BAC-9F7C3CED4AC2}"/>
                </c:ext>
              </c:extLst>
            </c:dLbl>
            <c:dLbl>
              <c:idx val="1"/>
              <c:layout>
                <c:manualLayout>
                  <c:x val="-8.333333333333344E-2"/>
                  <c:y val="-1.3888888888888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CC-4F8C-9BAC-9F7C3CED4A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Лист1!$B$22:$C$22</c:f>
              <c:strCache>
                <c:ptCount val="2"/>
                <c:pt idx="0">
                  <c:v>Максимальное  БиР</c:v>
                </c:pt>
                <c:pt idx="1">
                  <c:v>Минимальное  БиР</c:v>
                </c:pt>
              </c:strCache>
            </c:strRef>
          </c:cat>
          <c:val>
            <c:numRef>
              <c:f>Лист1!$B$23:$C$23</c:f>
              <c:numCache>
                <c:formatCode>#,##0.00</c:formatCode>
                <c:ptCount val="2"/>
                <c:pt idx="0">
                  <c:v>794355.8</c:v>
                </c:pt>
                <c:pt idx="1">
                  <c:v>103285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2-45CC-4F8C-9BAC-9F7C3CED4AC2}"/>
            </c:ext>
          </c:extLst>
        </c:ser>
        <c:ser>
          <c:idx val="1"/>
          <c:order val="1"/>
          <c:tx>
            <c:strRef>
              <c:f>Лист1!$A$24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45CC-4F8C-9BAC-9F7C3CED4AC2}"/>
              </c:ext>
            </c:extLst>
          </c:dPt>
          <c:dPt>
            <c:idx val="1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45CC-4F8C-9BAC-9F7C3CED4AC2}"/>
              </c:ext>
            </c:extLst>
          </c:dPt>
          <c:dLbls>
            <c:dLbl>
              <c:idx val="0"/>
              <c:layout>
                <c:manualLayout>
                  <c:x val="8.3333333333333329E-2"/>
                  <c:y val="-1.8518518518518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5CC-4F8C-9BAC-9F7C3CED4AC2}"/>
                </c:ext>
              </c:extLst>
            </c:dLbl>
            <c:dLbl>
              <c:idx val="1"/>
              <c:layout>
                <c:manualLayout>
                  <c:x val="0.16944444444444434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5CC-4F8C-9BAC-9F7C3CED4A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Лист1!$B$22:$C$22</c:f>
              <c:strCache>
                <c:ptCount val="2"/>
                <c:pt idx="0">
                  <c:v>Максимальное  БиР</c:v>
                </c:pt>
                <c:pt idx="1">
                  <c:v>Минимальное  БиР</c:v>
                </c:pt>
              </c:strCache>
            </c:strRef>
          </c:cat>
          <c:val>
            <c:numRef>
              <c:f>Лист1!$B$24:$C$24</c:f>
              <c:numCache>
                <c:formatCode>#,##0.00</c:formatCode>
                <c:ptCount val="2"/>
                <c:pt idx="0">
                  <c:v>955836</c:v>
                </c:pt>
                <c:pt idx="1">
                  <c:v>124702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7-45CC-4F8C-9BAC-9F7C3CED4A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3509816"/>
        <c:axId val="113510600"/>
        <c:axId val="0"/>
      </c:bar3DChart>
      <c:catAx>
        <c:axId val="113509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3510600"/>
        <c:crosses val="autoZero"/>
        <c:auto val="1"/>
        <c:lblAlgn val="ctr"/>
        <c:lblOffset val="100"/>
        <c:noMultiLvlLbl val="0"/>
      </c:catAx>
      <c:valAx>
        <c:axId val="113510600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113509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593D69-EB9C-4746-B273-D392C2E75902}" type="doc">
      <dgm:prSet loTypeId="urn:microsoft.com/office/officeart/2005/8/layout/orgChart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7DD24B-0091-4AC9-9A2D-9A0ADF0802A3}" type="asst">
      <dgm:prSet phldrT="[Текст]" custT="1"/>
      <dgm:spPr>
        <a:xfrm>
          <a:off x="1106" y="1437061"/>
          <a:ext cx="3496761" cy="1558321"/>
        </a:xfrm>
        <a:solidFill>
          <a:srgbClr val="9FB8CD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gm:spPr>
      <dgm:t>
        <a:bodyPr/>
        <a:lstStyle/>
        <a:p>
          <a:endParaRPr lang="ru-RU" sz="1400" b="1" dirty="0" smtClean="0">
            <a:solidFill>
              <a:srgbClr val="7030A0"/>
            </a:solidFill>
            <a:latin typeface="Times New Roman" pitchFamily="18" charset="0"/>
            <a:ea typeface="Verdana" panose="020B0604030504040204" pitchFamily="34" charset="0"/>
            <a:cs typeface="Times New Roman" pitchFamily="18" charset="0"/>
          </a:endParaRPr>
        </a:p>
        <a:p>
          <a:r>
            <a:rPr lang="ru-RU" sz="1400" b="1" dirty="0" smtClean="0">
              <a:solidFill>
                <a:srgbClr val="7030A0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rPr>
            <a:t>назначение застрахованным лицам страхового обеспечения по обязательному социальному страхованию </a:t>
          </a:r>
        </a:p>
        <a:p>
          <a:endParaRPr lang="ru-RU" sz="1600" b="1" dirty="0">
            <a:solidFill>
              <a:sysClr val="window" lastClr="FFFFFF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922CB72-D079-4F57-A6C6-12A886CB3BD0}" type="parTrans" cxnId="{D6D57B61-7A59-41AD-B389-8605A5530276}">
      <dgm:prSet/>
      <dgm:spPr>
        <a:xfrm>
          <a:off x="3497868" y="1250270"/>
          <a:ext cx="93395" cy="965951"/>
        </a:xfrm>
        <a:noFill/>
        <a:ln w="19050" cap="flat" cmpd="sng" algn="ctr">
          <a:solidFill>
            <a:srgbClr val="727CA3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5B3D1F79-BC6B-4E54-83F2-74A04B2ECA33}" type="sibTrans" cxnId="{D6D57B61-7A59-41AD-B389-8605A5530276}">
      <dgm:prSet/>
      <dgm:spPr/>
      <dgm:t>
        <a:bodyPr/>
        <a:lstStyle/>
        <a:p>
          <a:endParaRPr lang="ru-RU"/>
        </a:p>
      </dgm:t>
    </dgm:pt>
    <dgm:pt modelId="{2170B5EF-49AE-4209-B58A-D8D10A5E7D57}" type="pres">
      <dgm:prSet presAssocID="{58593D69-EB9C-4746-B273-D392C2E759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E200997-D976-45FA-BCD1-1F336DE774BE}" type="pres">
      <dgm:prSet presAssocID="{6F7DD24B-0091-4AC9-9A2D-9A0ADF0802A3}" presName="hierRoot1" presStyleCnt="0">
        <dgm:presLayoutVars>
          <dgm:hierBranch val="init"/>
        </dgm:presLayoutVars>
      </dgm:prSet>
      <dgm:spPr/>
    </dgm:pt>
    <dgm:pt modelId="{C64DE6E5-502A-4707-B2B5-5C7E17E29E1A}" type="pres">
      <dgm:prSet presAssocID="{6F7DD24B-0091-4AC9-9A2D-9A0ADF0802A3}" presName="rootComposite1" presStyleCnt="0"/>
      <dgm:spPr/>
    </dgm:pt>
    <dgm:pt modelId="{A09C8A4D-EBB0-41FD-9E72-8388E4B7E29A}" type="pres">
      <dgm:prSet presAssocID="{6F7DD24B-0091-4AC9-9A2D-9A0ADF0802A3}" presName="rootText1" presStyleLbl="node0" presStyleIdx="0" presStyleCnt="1" custLinFactNeighborX="13727" custLinFactNeighborY="9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C3D8FD-E8E4-482C-81DF-02493E48F5CF}" type="pres">
      <dgm:prSet presAssocID="{6F7DD24B-0091-4AC9-9A2D-9A0ADF0802A3}" presName="rootConnector1" presStyleLbl="asst0" presStyleIdx="0" presStyleCnt="0"/>
      <dgm:spPr/>
      <dgm:t>
        <a:bodyPr/>
        <a:lstStyle/>
        <a:p>
          <a:endParaRPr lang="ru-RU"/>
        </a:p>
      </dgm:t>
    </dgm:pt>
    <dgm:pt modelId="{37338067-6426-4538-927F-665F93ACA603}" type="pres">
      <dgm:prSet presAssocID="{6F7DD24B-0091-4AC9-9A2D-9A0ADF0802A3}" presName="hierChild2" presStyleCnt="0"/>
      <dgm:spPr/>
    </dgm:pt>
    <dgm:pt modelId="{8D6D6CAD-AB20-4E7F-93D3-BE30C8051E77}" type="pres">
      <dgm:prSet presAssocID="{6F7DD24B-0091-4AC9-9A2D-9A0ADF0802A3}" presName="hierChild3" presStyleCnt="0"/>
      <dgm:spPr/>
    </dgm:pt>
  </dgm:ptLst>
  <dgm:cxnLst>
    <dgm:cxn modelId="{1BA7E257-DE31-4E5B-BD36-C23C532D6A86}" type="presOf" srcId="{6F7DD24B-0091-4AC9-9A2D-9A0ADF0802A3}" destId="{D8C3D8FD-E8E4-482C-81DF-02493E48F5CF}" srcOrd="1" destOrd="0" presId="urn:microsoft.com/office/officeart/2005/8/layout/orgChart1"/>
    <dgm:cxn modelId="{D6D57B61-7A59-41AD-B389-8605A5530276}" srcId="{58593D69-EB9C-4746-B273-D392C2E75902}" destId="{6F7DD24B-0091-4AC9-9A2D-9A0ADF0802A3}" srcOrd="0" destOrd="0" parTransId="{F922CB72-D079-4F57-A6C6-12A886CB3BD0}" sibTransId="{5B3D1F79-BC6B-4E54-83F2-74A04B2ECA33}"/>
    <dgm:cxn modelId="{F050E3A0-E9A8-49F8-96C0-A3F9EFD7A7F8}" type="presOf" srcId="{58593D69-EB9C-4746-B273-D392C2E75902}" destId="{2170B5EF-49AE-4209-B58A-D8D10A5E7D57}" srcOrd="0" destOrd="0" presId="urn:microsoft.com/office/officeart/2005/8/layout/orgChart1"/>
    <dgm:cxn modelId="{D301F6BC-4FCA-4C0B-8B85-72234976926B}" type="presOf" srcId="{6F7DD24B-0091-4AC9-9A2D-9A0ADF0802A3}" destId="{A09C8A4D-EBB0-41FD-9E72-8388E4B7E29A}" srcOrd="0" destOrd="0" presId="urn:microsoft.com/office/officeart/2005/8/layout/orgChart1"/>
    <dgm:cxn modelId="{6E37DD8F-008B-42C0-9EEC-7DD9B891773A}" type="presParOf" srcId="{2170B5EF-49AE-4209-B58A-D8D10A5E7D57}" destId="{7E200997-D976-45FA-BCD1-1F336DE774BE}" srcOrd="0" destOrd="0" presId="urn:microsoft.com/office/officeart/2005/8/layout/orgChart1"/>
    <dgm:cxn modelId="{E3A53C3D-0C60-480A-A0AE-3ECEE11663A2}" type="presParOf" srcId="{7E200997-D976-45FA-BCD1-1F336DE774BE}" destId="{C64DE6E5-502A-4707-B2B5-5C7E17E29E1A}" srcOrd="0" destOrd="0" presId="urn:microsoft.com/office/officeart/2005/8/layout/orgChart1"/>
    <dgm:cxn modelId="{9D690AB5-E955-45F5-B877-7A6FC1647538}" type="presParOf" srcId="{C64DE6E5-502A-4707-B2B5-5C7E17E29E1A}" destId="{A09C8A4D-EBB0-41FD-9E72-8388E4B7E29A}" srcOrd="0" destOrd="0" presId="urn:microsoft.com/office/officeart/2005/8/layout/orgChart1"/>
    <dgm:cxn modelId="{F727BA32-D6D6-4455-BC0F-792DF726EA23}" type="presParOf" srcId="{C64DE6E5-502A-4707-B2B5-5C7E17E29E1A}" destId="{D8C3D8FD-E8E4-482C-81DF-02493E48F5CF}" srcOrd="1" destOrd="0" presId="urn:microsoft.com/office/officeart/2005/8/layout/orgChart1"/>
    <dgm:cxn modelId="{0A62B671-C0A3-4317-B317-362169FA4419}" type="presParOf" srcId="{7E200997-D976-45FA-BCD1-1F336DE774BE}" destId="{37338067-6426-4538-927F-665F93ACA603}" srcOrd="1" destOrd="0" presId="urn:microsoft.com/office/officeart/2005/8/layout/orgChart1"/>
    <dgm:cxn modelId="{E277E8C4-61E5-4B67-B793-131F2D69B65D}" type="presParOf" srcId="{7E200997-D976-45FA-BCD1-1F336DE774BE}" destId="{8D6D6CAD-AB20-4E7F-93D3-BE30C8051E7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593D69-EB9C-4746-B273-D392C2E7590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356FCE-B21F-49D1-AD0A-9D6446C8BA52}">
      <dgm:prSet phldrT="[Текст]" custT="1"/>
      <dgm:spPr>
        <a:xfrm>
          <a:off x="1628799" y="460158"/>
          <a:ext cx="3600173" cy="1176490"/>
        </a:xfrm>
        <a:solidFill>
          <a:srgbClr val="0070C0"/>
        </a:solidFill>
        <a:ln w="19050" cap="flat" cmpd="sng" algn="ctr">
          <a:noFill/>
          <a:prstDash val="solid"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ru-RU" sz="1800" dirty="0" smtClean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Материнские выплаты </a:t>
          </a:r>
          <a:endParaRPr lang="ru-RU" sz="1800" dirty="0">
            <a:solidFill>
              <a:sysClr val="window" lastClr="FFFFFF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518342E-E8B8-4785-A452-0ADCE4E9A60F}" type="parTrans" cxnId="{BD846336-B9B1-47A8-A2C6-0E34D22CEFB1}">
      <dgm:prSet/>
      <dgm:spPr/>
      <dgm:t>
        <a:bodyPr/>
        <a:lstStyle/>
        <a:p>
          <a:endParaRPr lang="ru-RU"/>
        </a:p>
      </dgm:t>
    </dgm:pt>
    <dgm:pt modelId="{3F6E7F24-8672-409B-9E06-6DBE1DD88134}" type="sibTrans" cxnId="{BD846336-B9B1-47A8-A2C6-0E34D22CEFB1}">
      <dgm:prSet/>
      <dgm:spPr/>
      <dgm:t>
        <a:bodyPr/>
        <a:lstStyle/>
        <a:p>
          <a:endParaRPr lang="ru-RU"/>
        </a:p>
      </dgm:t>
    </dgm:pt>
    <dgm:pt modelId="{6F7DD24B-0091-4AC9-9A2D-9A0ADF0802A3}" type="asst">
      <dgm:prSet phldrT="[Текст]" custT="1"/>
      <dgm:spPr>
        <a:xfrm>
          <a:off x="4270" y="1954853"/>
          <a:ext cx="3265513" cy="757628"/>
        </a:xfrm>
        <a:solidFill>
          <a:srgbClr val="0070C0"/>
        </a:solidFill>
        <a:ln w="19050" cap="flat" cmpd="sng" algn="ctr">
          <a:noFill/>
          <a:prstDash val="solid"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ru-RU" sz="1200" b="1" dirty="0" smtClean="0">
            <a:solidFill>
              <a:sysClr val="window" lastClr="FFFFFF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r>
            <a:rPr lang="ru-RU" sz="1200" b="1" dirty="0" smtClean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пособие по беременности и родам</a:t>
          </a:r>
        </a:p>
        <a:p>
          <a:endParaRPr lang="ru-RU" sz="1200" b="1" dirty="0">
            <a:solidFill>
              <a:sysClr val="window" lastClr="FFFFFF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922CB72-D079-4F57-A6C6-12A886CB3BD0}" type="parTrans" cxnId="{D6D57B61-7A59-41AD-B389-8605A5530276}">
      <dgm:prSet/>
      <dgm:spPr>
        <a:xfrm>
          <a:off x="3269784" y="1636649"/>
          <a:ext cx="159101" cy="697017"/>
        </a:xfrm>
        <a:noFill/>
        <a:ln w="19050" cap="flat" cmpd="sng" algn="ctr">
          <a:solidFill>
            <a:srgbClr val="0070C0"/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5B3D1F79-BC6B-4E54-83F2-74A04B2ECA33}" type="sibTrans" cxnId="{D6D57B61-7A59-41AD-B389-8605A5530276}">
      <dgm:prSet/>
      <dgm:spPr/>
      <dgm:t>
        <a:bodyPr/>
        <a:lstStyle/>
        <a:p>
          <a:endParaRPr lang="ru-RU"/>
        </a:p>
      </dgm:t>
    </dgm:pt>
    <dgm:pt modelId="{BA79105F-3407-4E86-A90C-FAE18F62A6A2}">
      <dgm:prSet phldrT="[Текст]"/>
      <dgm:spPr>
        <a:xfrm>
          <a:off x="2671258" y="3030685"/>
          <a:ext cx="1515256" cy="757628"/>
        </a:xfrm>
        <a:solidFill>
          <a:srgbClr val="0070C0"/>
        </a:solidFill>
        <a:ln w="19050" cap="flat" cmpd="sng" algn="ctr">
          <a:noFill/>
          <a:prstDash val="solid"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ru-RU" b="1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единовременное пособие при рождении ребенка</a:t>
          </a: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B270A34-6336-433D-A97B-493223B1480E}" type="parTrans" cxnId="{CC7841DC-4044-4E53-AD95-D685913569EB}">
      <dgm:prSet/>
      <dgm:spPr>
        <a:xfrm>
          <a:off x="3383166" y="1636649"/>
          <a:ext cx="91440" cy="1394035"/>
        </a:xfrm>
        <a:noFill/>
        <a:ln w="19050" cap="flat" cmpd="sng" algn="ctr">
          <a:solidFill>
            <a:srgbClr val="727CA3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4FC8F5BD-16E6-4B02-B90C-B1A9257BD32E}" type="sibTrans" cxnId="{CC7841DC-4044-4E53-AD95-D685913569EB}">
      <dgm:prSet/>
      <dgm:spPr/>
      <dgm:t>
        <a:bodyPr/>
        <a:lstStyle/>
        <a:p>
          <a:endParaRPr lang="ru-RU"/>
        </a:p>
      </dgm:t>
    </dgm:pt>
    <dgm:pt modelId="{C69DA758-48AE-43FE-8B86-045D365D1486}" type="asst">
      <dgm:prSet custT="1"/>
      <dgm:spPr>
        <a:xfrm>
          <a:off x="3587988" y="1954853"/>
          <a:ext cx="3265741" cy="757628"/>
        </a:xfrm>
        <a:solidFill>
          <a:srgbClr val="0070C0"/>
        </a:solidFill>
        <a:ln w="19050" cap="flat" cmpd="sng" algn="ctr">
          <a:noFill/>
          <a:prstDash val="solid"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1" dirty="0" smtClean="0">
            <a:solidFill>
              <a:sysClr val="window" lastClr="FFFFFF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dirty="0" smtClean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ежемесячное пособие по уходу за ребенком до 1,5 лет</a:t>
          </a:r>
          <a:endParaRPr lang="ru-RU" sz="1200" dirty="0" smtClean="0">
            <a:solidFill>
              <a:sysClr val="window" lastClr="FFFFFF"/>
            </a:solidFill>
            <a:latin typeface="+mn-lt"/>
            <a:ea typeface="+mn-ea"/>
            <a:cs typeface="+mn-cs"/>
          </a:endParaRP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1D40D58-E798-44B6-9E7D-D1D7121A706D}" type="parTrans" cxnId="{F933CD19-1ACC-45BD-847E-54566F377EE2}">
      <dgm:prSet/>
      <dgm:spPr>
        <a:xfrm>
          <a:off x="3428886" y="1636649"/>
          <a:ext cx="159101" cy="697017"/>
        </a:xfrm>
        <a:noFill/>
        <a:ln w="19050" cap="flat" cmpd="sng" algn="ctr">
          <a:solidFill>
            <a:srgbClr val="0070C0"/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4A82986F-DB12-4867-9A28-858750EA3949}" type="sibTrans" cxnId="{F933CD19-1ACC-45BD-847E-54566F377EE2}">
      <dgm:prSet/>
      <dgm:spPr/>
      <dgm:t>
        <a:bodyPr/>
        <a:lstStyle/>
        <a:p>
          <a:endParaRPr lang="ru-RU"/>
        </a:p>
      </dgm:t>
    </dgm:pt>
    <dgm:pt modelId="{2170B5EF-49AE-4209-B58A-D8D10A5E7D57}" type="pres">
      <dgm:prSet presAssocID="{58593D69-EB9C-4746-B273-D392C2E759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A164332-6377-43D1-80B7-CADC8A495A47}" type="pres">
      <dgm:prSet presAssocID="{01356FCE-B21F-49D1-AD0A-9D6446C8BA52}" presName="hierRoot1" presStyleCnt="0">
        <dgm:presLayoutVars>
          <dgm:hierBranch val="init"/>
        </dgm:presLayoutVars>
      </dgm:prSet>
      <dgm:spPr/>
    </dgm:pt>
    <dgm:pt modelId="{DF79B9CA-07EA-41E8-B32E-F486B3C83306}" type="pres">
      <dgm:prSet presAssocID="{01356FCE-B21F-49D1-AD0A-9D6446C8BA52}" presName="rootComposite1" presStyleCnt="0"/>
      <dgm:spPr/>
    </dgm:pt>
    <dgm:pt modelId="{1086B06A-8D15-4892-847B-B8C0DDA762B6}" type="pres">
      <dgm:prSet presAssocID="{01356FCE-B21F-49D1-AD0A-9D6446C8BA52}" presName="rootText1" presStyleLbl="node0" presStyleIdx="0" presStyleCnt="1" custScaleX="237595" custScaleY="9572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F59B30DE-1721-4F4E-93E4-13F2C68A7F44}" type="pres">
      <dgm:prSet presAssocID="{01356FCE-B21F-49D1-AD0A-9D6446C8BA5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232C7D7-97F5-4178-A6D7-91DBAE4C1938}" type="pres">
      <dgm:prSet presAssocID="{01356FCE-B21F-49D1-AD0A-9D6446C8BA52}" presName="hierChild2" presStyleCnt="0"/>
      <dgm:spPr/>
    </dgm:pt>
    <dgm:pt modelId="{527C3CB1-84A3-45C2-B613-3A00CB4AFFE5}" type="pres">
      <dgm:prSet presAssocID="{CB270A34-6336-433D-A97B-493223B1480E}" presName="Name37" presStyleLbl="parChTrans1D2" presStyleIdx="0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94035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3A91D6B0-8BF3-4E3E-B02B-7472EC49A9D5}" type="pres">
      <dgm:prSet presAssocID="{BA79105F-3407-4E86-A90C-FAE18F62A6A2}" presName="hierRoot2" presStyleCnt="0">
        <dgm:presLayoutVars>
          <dgm:hierBranch val="init"/>
        </dgm:presLayoutVars>
      </dgm:prSet>
      <dgm:spPr/>
    </dgm:pt>
    <dgm:pt modelId="{7A826492-D1F4-4A00-B391-007C519D3A7E}" type="pres">
      <dgm:prSet presAssocID="{BA79105F-3407-4E86-A90C-FAE18F62A6A2}" presName="rootComposite" presStyleCnt="0"/>
      <dgm:spPr/>
    </dgm:pt>
    <dgm:pt modelId="{03AA1C33-9AEA-445F-B620-18EF3DEE0AE8}" type="pres">
      <dgm:prSet presAssocID="{BA79105F-3407-4E86-A90C-FAE18F62A6A2}" presName="rootText" presStyleLbl="node2" presStyleIdx="0" presStyleCnt="1" custScaleX="23612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6BB7409-30F1-4F0E-9548-EDE7C1272883}" type="pres">
      <dgm:prSet presAssocID="{BA79105F-3407-4E86-A90C-FAE18F62A6A2}" presName="rootConnector" presStyleLbl="node2" presStyleIdx="0" presStyleCnt="1"/>
      <dgm:spPr/>
      <dgm:t>
        <a:bodyPr/>
        <a:lstStyle/>
        <a:p>
          <a:endParaRPr lang="ru-RU"/>
        </a:p>
      </dgm:t>
    </dgm:pt>
    <dgm:pt modelId="{FE7C9F7F-9866-48E8-8A0F-360B39F06413}" type="pres">
      <dgm:prSet presAssocID="{BA79105F-3407-4E86-A90C-FAE18F62A6A2}" presName="hierChild4" presStyleCnt="0"/>
      <dgm:spPr/>
    </dgm:pt>
    <dgm:pt modelId="{E4636B14-A6AF-4655-A531-02D2369A6343}" type="pres">
      <dgm:prSet presAssocID="{BA79105F-3407-4E86-A90C-FAE18F62A6A2}" presName="hierChild5" presStyleCnt="0"/>
      <dgm:spPr/>
    </dgm:pt>
    <dgm:pt modelId="{185EDB08-0A3E-4319-86F9-948393B076C6}" type="pres">
      <dgm:prSet presAssocID="{01356FCE-B21F-49D1-AD0A-9D6446C8BA52}" presName="hierChild3" presStyleCnt="0"/>
      <dgm:spPr/>
    </dgm:pt>
    <dgm:pt modelId="{358204AD-2DE5-44BD-A01A-F93ACB0B57C9}" type="pres">
      <dgm:prSet presAssocID="{F922CB72-D079-4F57-A6C6-12A886CB3BD0}" presName="Name111" presStyleLbl="parChTrans1D2" presStyleIdx="1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159101" y="0"/>
              </a:moveTo>
              <a:lnTo>
                <a:pt x="159101" y="697017"/>
              </a:lnTo>
              <a:lnTo>
                <a:pt x="0" y="697017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E814DEB1-5652-4F6C-9EC3-EF0A61037989}" type="pres">
      <dgm:prSet presAssocID="{6F7DD24B-0091-4AC9-9A2D-9A0ADF0802A3}" presName="hierRoot3" presStyleCnt="0">
        <dgm:presLayoutVars>
          <dgm:hierBranch val="init"/>
        </dgm:presLayoutVars>
      </dgm:prSet>
      <dgm:spPr/>
    </dgm:pt>
    <dgm:pt modelId="{2CB7F95C-A837-4125-B3A1-ABD55357182E}" type="pres">
      <dgm:prSet presAssocID="{6F7DD24B-0091-4AC9-9A2D-9A0ADF0802A3}" presName="rootComposite3" presStyleCnt="0"/>
      <dgm:spPr/>
    </dgm:pt>
    <dgm:pt modelId="{08115A64-E5B7-444A-AA84-DC6638787AB3}" type="pres">
      <dgm:prSet presAssocID="{6F7DD24B-0091-4AC9-9A2D-9A0ADF0802A3}" presName="rootText3" presStyleLbl="asst1" presStyleIdx="0" presStyleCnt="2" custScaleX="215509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BBD19F4F-CDAF-4892-855E-6D088DCCC4CB}" type="pres">
      <dgm:prSet presAssocID="{6F7DD24B-0091-4AC9-9A2D-9A0ADF0802A3}" presName="rootConnector3" presStyleLbl="asst1" presStyleIdx="0" presStyleCnt="2"/>
      <dgm:spPr/>
      <dgm:t>
        <a:bodyPr/>
        <a:lstStyle/>
        <a:p>
          <a:endParaRPr lang="ru-RU"/>
        </a:p>
      </dgm:t>
    </dgm:pt>
    <dgm:pt modelId="{D9E0F13C-3018-413C-9DC6-98F90D4A45EA}" type="pres">
      <dgm:prSet presAssocID="{6F7DD24B-0091-4AC9-9A2D-9A0ADF0802A3}" presName="hierChild6" presStyleCnt="0"/>
      <dgm:spPr/>
    </dgm:pt>
    <dgm:pt modelId="{1D64DF97-FCD3-4370-9425-A9F58286D135}" type="pres">
      <dgm:prSet presAssocID="{6F7DD24B-0091-4AC9-9A2D-9A0ADF0802A3}" presName="hierChild7" presStyleCnt="0"/>
      <dgm:spPr/>
    </dgm:pt>
    <dgm:pt modelId="{AADC0C7F-3A8F-409B-8C0E-D718A835E881}" type="pres">
      <dgm:prSet presAssocID="{61D40D58-E798-44B6-9E7D-D1D7121A706D}" presName="Name111" presStyleLbl="parChTrans1D2" presStyleIdx="2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7017"/>
              </a:lnTo>
              <a:lnTo>
                <a:pt x="159101" y="697017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DF13E402-5176-4117-880D-26DF65A89992}" type="pres">
      <dgm:prSet presAssocID="{C69DA758-48AE-43FE-8B86-045D365D1486}" presName="hierRoot3" presStyleCnt="0">
        <dgm:presLayoutVars>
          <dgm:hierBranch val="init"/>
        </dgm:presLayoutVars>
      </dgm:prSet>
      <dgm:spPr/>
    </dgm:pt>
    <dgm:pt modelId="{3577B007-ABDE-42EB-88B4-8F7622715825}" type="pres">
      <dgm:prSet presAssocID="{C69DA758-48AE-43FE-8B86-045D365D1486}" presName="rootComposite3" presStyleCnt="0"/>
      <dgm:spPr/>
    </dgm:pt>
    <dgm:pt modelId="{FE373049-6182-4E86-9118-5E66470D59DF}" type="pres">
      <dgm:prSet presAssocID="{C69DA758-48AE-43FE-8B86-045D365D1486}" presName="rootText3" presStyleLbl="asst1" presStyleIdx="1" presStyleCnt="2" custScaleX="21552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F1AFCA2D-C3E9-4495-B8A9-90CE9AB5D7C2}" type="pres">
      <dgm:prSet presAssocID="{C69DA758-48AE-43FE-8B86-045D365D1486}" presName="rootConnector3" presStyleLbl="asst1" presStyleIdx="1" presStyleCnt="2"/>
      <dgm:spPr/>
      <dgm:t>
        <a:bodyPr/>
        <a:lstStyle/>
        <a:p>
          <a:endParaRPr lang="ru-RU"/>
        </a:p>
      </dgm:t>
    </dgm:pt>
    <dgm:pt modelId="{6BE36C22-07DE-4199-80D8-FB8EBAAA7BE6}" type="pres">
      <dgm:prSet presAssocID="{C69DA758-48AE-43FE-8B86-045D365D1486}" presName="hierChild6" presStyleCnt="0"/>
      <dgm:spPr/>
    </dgm:pt>
    <dgm:pt modelId="{C03E9DC5-20A5-419F-999F-81E3B75C7CDE}" type="pres">
      <dgm:prSet presAssocID="{C69DA758-48AE-43FE-8B86-045D365D1486}" presName="hierChild7" presStyleCnt="0"/>
      <dgm:spPr/>
    </dgm:pt>
  </dgm:ptLst>
  <dgm:cxnLst>
    <dgm:cxn modelId="{F933CD19-1ACC-45BD-847E-54566F377EE2}" srcId="{01356FCE-B21F-49D1-AD0A-9D6446C8BA52}" destId="{C69DA758-48AE-43FE-8B86-045D365D1486}" srcOrd="2" destOrd="0" parTransId="{61D40D58-E798-44B6-9E7D-D1D7121A706D}" sibTransId="{4A82986F-DB12-4867-9A28-858750EA3949}"/>
    <dgm:cxn modelId="{CC7841DC-4044-4E53-AD95-D685913569EB}" srcId="{01356FCE-B21F-49D1-AD0A-9D6446C8BA52}" destId="{BA79105F-3407-4E86-A90C-FAE18F62A6A2}" srcOrd="1" destOrd="0" parTransId="{CB270A34-6336-433D-A97B-493223B1480E}" sibTransId="{4FC8F5BD-16E6-4B02-B90C-B1A9257BD32E}"/>
    <dgm:cxn modelId="{FC05D012-45B1-4AFD-81DB-7094601153B0}" type="presOf" srcId="{C69DA758-48AE-43FE-8B86-045D365D1486}" destId="{FE373049-6182-4E86-9118-5E66470D59DF}" srcOrd="0" destOrd="0" presId="urn:microsoft.com/office/officeart/2005/8/layout/orgChart1"/>
    <dgm:cxn modelId="{06527D5A-240D-4927-83AE-B6907BBD422A}" type="presOf" srcId="{CB270A34-6336-433D-A97B-493223B1480E}" destId="{527C3CB1-84A3-45C2-B613-3A00CB4AFFE5}" srcOrd="0" destOrd="0" presId="urn:microsoft.com/office/officeart/2005/8/layout/orgChart1"/>
    <dgm:cxn modelId="{B641DB20-6971-4916-888E-6DF99843C943}" type="presOf" srcId="{01356FCE-B21F-49D1-AD0A-9D6446C8BA52}" destId="{1086B06A-8D15-4892-847B-B8C0DDA762B6}" srcOrd="0" destOrd="0" presId="urn:microsoft.com/office/officeart/2005/8/layout/orgChart1"/>
    <dgm:cxn modelId="{9887AE5D-E273-4206-BEB3-D03B350F64B9}" type="presOf" srcId="{01356FCE-B21F-49D1-AD0A-9D6446C8BA52}" destId="{F59B30DE-1721-4F4E-93E4-13F2C68A7F44}" srcOrd="1" destOrd="0" presId="urn:microsoft.com/office/officeart/2005/8/layout/orgChart1"/>
    <dgm:cxn modelId="{73426530-BEC6-462E-9A10-ADFDC9D322B8}" type="presOf" srcId="{61D40D58-E798-44B6-9E7D-D1D7121A706D}" destId="{AADC0C7F-3A8F-409B-8C0E-D718A835E881}" srcOrd="0" destOrd="0" presId="urn:microsoft.com/office/officeart/2005/8/layout/orgChart1"/>
    <dgm:cxn modelId="{F1AF54AE-CD2B-4243-B9F1-13A2CA066A8F}" type="presOf" srcId="{F922CB72-D079-4F57-A6C6-12A886CB3BD0}" destId="{358204AD-2DE5-44BD-A01A-F93ACB0B57C9}" srcOrd="0" destOrd="0" presId="urn:microsoft.com/office/officeart/2005/8/layout/orgChart1"/>
    <dgm:cxn modelId="{8BC06466-AAAE-4334-905D-06A4D416D6D9}" type="presOf" srcId="{BA79105F-3407-4E86-A90C-FAE18F62A6A2}" destId="{03AA1C33-9AEA-445F-B620-18EF3DEE0AE8}" srcOrd="0" destOrd="0" presId="urn:microsoft.com/office/officeart/2005/8/layout/orgChart1"/>
    <dgm:cxn modelId="{150FC2F1-5339-44C4-99E0-72DB2647DA25}" type="presOf" srcId="{58593D69-EB9C-4746-B273-D392C2E75902}" destId="{2170B5EF-49AE-4209-B58A-D8D10A5E7D57}" srcOrd="0" destOrd="0" presId="urn:microsoft.com/office/officeart/2005/8/layout/orgChart1"/>
    <dgm:cxn modelId="{D6D57B61-7A59-41AD-B389-8605A5530276}" srcId="{01356FCE-B21F-49D1-AD0A-9D6446C8BA52}" destId="{6F7DD24B-0091-4AC9-9A2D-9A0ADF0802A3}" srcOrd="0" destOrd="0" parTransId="{F922CB72-D079-4F57-A6C6-12A886CB3BD0}" sibTransId="{5B3D1F79-BC6B-4E54-83F2-74A04B2ECA33}"/>
    <dgm:cxn modelId="{BD846336-B9B1-47A8-A2C6-0E34D22CEFB1}" srcId="{58593D69-EB9C-4746-B273-D392C2E75902}" destId="{01356FCE-B21F-49D1-AD0A-9D6446C8BA52}" srcOrd="0" destOrd="0" parTransId="{3518342E-E8B8-4785-A452-0ADCE4E9A60F}" sibTransId="{3F6E7F24-8672-409B-9E06-6DBE1DD88134}"/>
    <dgm:cxn modelId="{1D3B30F6-F415-4A35-9BC8-AFEBFF21EFD1}" type="presOf" srcId="{BA79105F-3407-4E86-A90C-FAE18F62A6A2}" destId="{66BB7409-30F1-4F0E-9548-EDE7C1272883}" srcOrd="1" destOrd="0" presId="urn:microsoft.com/office/officeart/2005/8/layout/orgChart1"/>
    <dgm:cxn modelId="{9F29CEA8-47F5-4B96-967E-FB1B876E0D91}" type="presOf" srcId="{C69DA758-48AE-43FE-8B86-045D365D1486}" destId="{F1AFCA2D-C3E9-4495-B8A9-90CE9AB5D7C2}" srcOrd="1" destOrd="0" presId="urn:microsoft.com/office/officeart/2005/8/layout/orgChart1"/>
    <dgm:cxn modelId="{ACCDB3EB-6E49-44E3-925D-D2F0FEF55675}" type="presOf" srcId="{6F7DD24B-0091-4AC9-9A2D-9A0ADF0802A3}" destId="{08115A64-E5B7-444A-AA84-DC6638787AB3}" srcOrd="0" destOrd="0" presId="urn:microsoft.com/office/officeart/2005/8/layout/orgChart1"/>
    <dgm:cxn modelId="{7BADF9AA-6DAA-4AD1-B434-4B665BEE6331}" type="presOf" srcId="{6F7DD24B-0091-4AC9-9A2D-9A0ADF0802A3}" destId="{BBD19F4F-CDAF-4892-855E-6D088DCCC4CB}" srcOrd="1" destOrd="0" presId="urn:microsoft.com/office/officeart/2005/8/layout/orgChart1"/>
    <dgm:cxn modelId="{271628C0-57B7-430E-9D79-B080CC563D63}" type="presParOf" srcId="{2170B5EF-49AE-4209-B58A-D8D10A5E7D57}" destId="{BA164332-6377-43D1-80B7-CADC8A495A47}" srcOrd="0" destOrd="0" presId="urn:microsoft.com/office/officeart/2005/8/layout/orgChart1"/>
    <dgm:cxn modelId="{EDD86743-C8CF-4EF0-BD81-F17F72757DD4}" type="presParOf" srcId="{BA164332-6377-43D1-80B7-CADC8A495A47}" destId="{DF79B9CA-07EA-41E8-B32E-F486B3C83306}" srcOrd="0" destOrd="0" presId="urn:microsoft.com/office/officeart/2005/8/layout/orgChart1"/>
    <dgm:cxn modelId="{4FA6E449-1820-4AED-A77E-2B7180F31DDA}" type="presParOf" srcId="{DF79B9CA-07EA-41E8-B32E-F486B3C83306}" destId="{1086B06A-8D15-4892-847B-B8C0DDA762B6}" srcOrd="0" destOrd="0" presId="urn:microsoft.com/office/officeart/2005/8/layout/orgChart1"/>
    <dgm:cxn modelId="{4EA49C94-D314-4775-B4C1-7A4620673EFF}" type="presParOf" srcId="{DF79B9CA-07EA-41E8-B32E-F486B3C83306}" destId="{F59B30DE-1721-4F4E-93E4-13F2C68A7F44}" srcOrd="1" destOrd="0" presId="urn:microsoft.com/office/officeart/2005/8/layout/orgChart1"/>
    <dgm:cxn modelId="{4B4CB7A9-18E5-4776-B853-1E329235AADB}" type="presParOf" srcId="{BA164332-6377-43D1-80B7-CADC8A495A47}" destId="{B232C7D7-97F5-4178-A6D7-91DBAE4C1938}" srcOrd="1" destOrd="0" presId="urn:microsoft.com/office/officeart/2005/8/layout/orgChart1"/>
    <dgm:cxn modelId="{EEA44D74-6D45-4405-98FA-73CC2C6C8085}" type="presParOf" srcId="{B232C7D7-97F5-4178-A6D7-91DBAE4C1938}" destId="{527C3CB1-84A3-45C2-B613-3A00CB4AFFE5}" srcOrd="0" destOrd="0" presId="urn:microsoft.com/office/officeart/2005/8/layout/orgChart1"/>
    <dgm:cxn modelId="{64C8B886-89B9-4CB4-A11A-90257D697875}" type="presParOf" srcId="{B232C7D7-97F5-4178-A6D7-91DBAE4C1938}" destId="{3A91D6B0-8BF3-4E3E-B02B-7472EC49A9D5}" srcOrd="1" destOrd="0" presId="urn:microsoft.com/office/officeart/2005/8/layout/orgChart1"/>
    <dgm:cxn modelId="{8FAE5549-F8C8-448C-8418-5DE6C6C9250E}" type="presParOf" srcId="{3A91D6B0-8BF3-4E3E-B02B-7472EC49A9D5}" destId="{7A826492-D1F4-4A00-B391-007C519D3A7E}" srcOrd="0" destOrd="0" presId="urn:microsoft.com/office/officeart/2005/8/layout/orgChart1"/>
    <dgm:cxn modelId="{1ED00018-B722-43C9-AA86-75064F4C30E9}" type="presParOf" srcId="{7A826492-D1F4-4A00-B391-007C519D3A7E}" destId="{03AA1C33-9AEA-445F-B620-18EF3DEE0AE8}" srcOrd="0" destOrd="0" presId="urn:microsoft.com/office/officeart/2005/8/layout/orgChart1"/>
    <dgm:cxn modelId="{FAB5C50D-A6A7-43A7-94F0-0644C369774E}" type="presParOf" srcId="{7A826492-D1F4-4A00-B391-007C519D3A7E}" destId="{66BB7409-30F1-4F0E-9548-EDE7C1272883}" srcOrd="1" destOrd="0" presId="urn:microsoft.com/office/officeart/2005/8/layout/orgChart1"/>
    <dgm:cxn modelId="{C76CF5F9-F96E-4C00-B767-FA4F5D4572E6}" type="presParOf" srcId="{3A91D6B0-8BF3-4E3E-B02B-7472EC49A9D5}" destId="{FE7C9F7F-9866-48E8-8A0F-360B39F06413}" srcOrd="1" destOrd="0" presId="urn:microsoft.com/office/officeart/2005/8/layout/orgChart1"/>
    <dgm:cxn modelId="{5BC58D50-B60E-4F08-8870-12AF14C8CA3E}" type="presParOf" srcId="{3A91D6B0-8BF3-4E3E-B02B-7472EC49A9D5}" destId="{E4636B14-A6AF-4655-A531-02D2369A6343}" srcOrd="2" destOrd="0" presId="urn:microsoft.com/office/officeart/2005/8/layout/orgChart1"/>
    <dgm:cxn modelId="{E1323F8E-2F5E-4A83-A283-3D3CE2B702A0}" type="presParOf" srcId="{BA164332-6377-43D1-80B7-CADC8A495A47}" destId="{185EDB08-0A3E-4319-86F9-948393B076C6}" srcOrd="2" destOrd="0" presId="urn:microsoft.com/office/officeart/2005/8/layout/orgChart1"/>
    <dgm:cxn modelId="{9C43AF4F-8C51-4B98-8494-BCE8F4277A07}" type="presParOf" srcId="{185EDB08-0A3E-4319-86F9-948393B076C6}" destId="{358204AD-2DE5-44BD-A01A-F93ACB0B57C9}" srcOrd="0" destOrd="0" presId="urn:microsoft.com/office/officeart/2005/8/layout/orgChart1"/>
    <dgm:cxn modelId="{10D8B822-5A5F-4118-8BFF-2ADFCE528D81}" type="presParOf" srcId="{185EDB08-0A3E-4319-86F9-948393B076C6}" destId="{E814DEB1-5652-4F6C-9EC3-EF0A61037989}" srcOrd="1" destOrd="0" presId="urn:microsoft.com/office/officeart/2005/8/layout/orgChart1"/>
    <dgm:cxn modelId="{31E586B4-55F0-469B-A74F-4206167EC4F2}" type="presParOf" srcId="{E814DEB1-5652-4F6C-9EC3-EF0A61037989}" destId="{2CB7F95C-A837-4125-B3A1-ABD55357182E}" srcOrd="0" destOrd="0" presId="urn:microsoft.com/office/officeart/2005/8/layout/orgChart1"/>
    <dgm:cxn modelId="{D3C52517-72D6-44C8-BA54-840621E57ADD}" type="presParOf" srcId="{2CB7F95C-A837-4125-B3A1-ABD55357182E}" destId="{08115A64-E5B7-444A-AA84-DC6638787AB3}" srcOrd="0" destOrd="0" presId="urn:microsoft.com/office/officeart/2005/8/layout/orgChart1"/>
    <dgm:cxn modelId="{DF252B79-0803-46C4-AE18-B9E1CE415A78}" type="presParOf" srcId="{2CB7F95C-A837-4125-B3A1-ABD55357182E}" destId="{BBD19F4F-CDAF-4892-855E-6D088DCCC4CB}" srcOrd="1" destOrd="0" presId="urn:microsoft.com/office/officeart/2005/8/layout/orgChart1"/>
    <dgm:cxn modelId="{823D07D6-A526-456A-B348-178482A01E5F}" type="presParOf" srcId="{E814DEB1-5652-4F6C-9EC3-EF0A61037989}" destId="{D9E0F13C-3018-413C-9DC6-98F90D4A45EA}" srcOrd="1" destOrd="0" presId="urn:microsoft.com/office/officeart/2005/8/layout/orgChart1"/>
    <dgm:cxn modelId="{092FCE17-FC02-494F-B313-31B16AF5FADC}" type="presParOf" srcId="{E814DEB1-5652-4F6C-9EC3-EF0A61037989}" destId="{1D64DF97-FCD3-4370-9425-A9F58286D135}" srcOrd="2" destOrd="0" presId="urn:microsoft.com/office/officeart/2005/8/layout/orgChart1"/>
    <dgm:cxn modelId="{24259972-39CB-4544-8426-E47F91900E82}" type="presParOf" srcId="{185EDB08-0A3E-4319-86F9-948393B076C6}" destId="{AADC0C7F-3A8F-409B-8C0E-D718A835E881}" srcOrd="2" destOrd="0" presId="urn:microsoft.com/office/officeart/2005/8/layout/orgChart1"/>
    <dgm:cxn modelId="{4A02CEC1-2C2D-45B8-A8FE-1F7926EC9EA5}" type="presParOf" srcId="{185EDB08-0A3E-4319-86F9-948393B076C6}" destId="{DF13E402-5176-4117-880D-26DF65A89992}" srcOrd="3" destOrd="0" presId="urn:microsoft.com/office/officeart/2005/8/layout/orgChart1"/>
    <dgm:cxn modelId="{B2753B6B-2015-414A-B125-9837C14DF912}" type="presParOf" srcId="{DF13E402-5176-4117-880D-26DF65A89992}" destId="{3577B007-ABDE-42EB-88B4-8F7622715825}" srcOrd="0" destOrd="0" presId="urn:microsoft.com/office/officeart/2005/8/layout/orgChart1"/>
    <dgm:cxn modelId="{CBB71F3C-FCCE-4586-AE4E-4E39BE4C2AA5}" type="presParOf" srcId="{3577B007-ABDE-42EB-88B4-8F7622715825}" destId="{FE373049-6182-4E86-9118-5E66470D59DF}" srcOrd="0" destOrd="0" presId="urn:microsoft.com/office/officeart/2005/8/layout/orgChart1"/>
    <dgm:cxn modelId="{C210652B-95DE-45E3-89EF-81028B0F7D66}" type="presParOf" srcId="{3577B007-ABDE-42EB-88B4-8F7622715825}" destId="{F1AFCA2D-C3E9-4495-B8A9-90CE9AB5D7C2}" srcOrd="1" destOrd="0" presId="urn:microsoft.com/office/officeart/2005/8/layout/orgChart1"/>
    <dgm:cxn modelId="{9050AD6D-AD27-40D6-87B2-02DE07136164}" type="presParOf" srcId="{DF13E402-5176-4117-880D-26DF65A89992}" destId="{6BE36C22-07DE-4199-80D8-FB8EBAAA7BE6}" srcOrd="1" destOrd="0" presId="urn:microsoft.com/office/officeart/2005/8/layout/orgChart1"/>
    <dgm:cxn modelId="{0C3AF6EA-0984-41EF-9A84-45C63FBDE110}" type="presParOf" srcId="{DF13E402-5176-4117-880D-26DF65A89992}" destId="{C03E9DC5-20A5-419F-999F-81E3B75C7CD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A86665-8155-41F8-AC5B-6FC445A2F9B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0AEF44-6C9E-42B3-9E02-30D7DD6EFB63}">
      <dgm:prSet phldrT="[Текст]"/>
      <dgm:spPr/>
      <dgm:t>
        <a:bodyPr/>
        <a:lstStyle/>
        <a:p>
          <a:pPr algn="l"/>
          <a:r>
            <a:rPr lang="ru-RU" b="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Оплата дополнительных дней отпуска по уходу за ребенком-инвалидом</a:t>
          </a:r>
          <a:endParaRPr lang="ru-RU" b="0" dirty="0">
            <a:solidFill>
              <a:schemeClr val="bg1"/>
            </a:solidFill>
            <a:latin typeface="+mn-lt"/>
          </a:endParaRPr>
        </a:p>
      </dgm:t>
    </dgm:pt>
    <dgm:pt modelId="{B18E3A2A-676A-4C23-A985-09F17E634A4E}" type="parTrans" cxnId="{91D094E1-CCD5-4CA8-A006-AC7CFE8709B5}">
      <dgm:prSet/>
      <dgm:spPr/>
      <dgm:t>
        <a:bodyPr/>
        <a:lstStyle/>
        <a:p>
          <a:pPr algn="l"/>
          <a:endParaRPr lang="ru-RU"/>
        </a:p>
      </dgm:t>
    </dgm:pt>
    <dgm:pt modelId="{ED083A93-D4B2-42C5-9400-41334945D0E8}" type="sibTrans" cxnId="{91D094E1-CCD5-4CA8-A006-AC7CFE8709B5}">
      <dgm:prSet/>
      <dgm:spPr/>
      <dgm:t>
        <a:bodyPr/>
        <a:lstStyle/>
        <a:p>
          <a:pPr algn="l"/>
          <a:endParaRPr lang="ru-RU"/>
        </a:p>
      </dgm:t>
    </dgm:pt>
    <dgm:pt modelId="{0F0C3600-2059-46B7-8EB4-6D975D545BD3}">
      <dgm:prSet phldrT="[Текст]"/>
      <dgm:spPr/>
      <dgm:t>
        <a:bodyPr/>
        <a:lstStyle/>
        <a:p>
          <a:pPr algn="l"/>
          <a:r>
            <a:rPr lang="ru-RU" b="0" dirty="0" smtClean="0">
              <a:solidFill>
                <a:schemeClr val="bg1"/>
              </a:solidFill>
            </a:rPr>
            <a:t>Выплата социального пособия на погребение </a:t>
          </a:r>
          <a:endParaRPr lang="ru-RU" b="0" dirty="0">
            <a:solidFill>
              <a:schemeClr val="bg1"/>
            </a:solidFill>
          </a:endParaRPr>
        </a:p>
      </dgm:t>
    </dgm:pt>
    <dgm:pt modelId="{6DAFD32E-ECF9-4FD1-9238-BD0A28C1C9E2}" type="parTrans" cxnId="{8967894A-95B5-4608-8D72-583877AB6515}">
      <dgm:prSet/>
      <dgm:spPr/>
      <dgm:t>
        <a:bodyPr/>
        <a:lstStyle/>
        <a:p>
          <a:pPr algn="l"/>
          <a:endParaRPr lang="ru-RU"/>
        </a:p>
      </dgm:t>
    </dgm:pt>
    <dgm:pt modelId="{5E06A570-2E2A-4EE4-9A8B-E2BD5B199886}" type="sibTrans" cxnId="{8967894A-95B5-4608-8D72-583877AB6515}">
      <dgm:prSet/>
      <dgm:spPr/>
      <dgm:t>
        <a:bodyPr/>
        <a:lstStyle/>
        <a:p>
          <a:pPr algn="l"/>
          <a:endParaRPr lang="ru-RU"/>
        </a:p>
      </dgm:t>
    </dgm:pt>
    <dgm:pt modelId="{330FF9DA-21C3-489D-A9B2-49F9F68FA72A}" type="pres">
      <dgm:prSet presAssocID="{4AA86665-8155-41F8-AC5B-6FC445A2F9B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5B78BC-3A1A-4543-B17A-41DDF9980038}" type="pres">
      <dgm:prSet presAssocID="{470AEF44-6C9E-42B3-9E02-30D7DD6EFB63}" presName="composite" presStyleCnt="0"/>
      <dgm:spPr/>
    </dgm:pt>
    <dgm:pt modelId="{55A23425-0266-4C20-B435-AC6E4B364773}" type="pres">
      <dgm:prSet presAssocID="{470AEF44-6C9E-42B3-9E02-30D7DD6EFB63}" presName="imgShp" presStyleLbl="fgImgPlace1" presStyleIdx="0" presStyleCnt="2"/>
      <dgm:spPr>
        <a:solidFill>
          <a:schemeClr val="accent1">
            <a:lumMod val="40000"/>
            <a:lumOff val="60000"/>
          </a:schemeClr>
        </a:solidFill>
      </dgm:spPr>
    </dgm:pt>
    <dgm:pt modelId="{19DC18D5-0174-4317-8260-CE332092FF5D}" type="pres">
      <dgm:prSet presAssocID="{470AEF44-6C9E-42B3-9E02-30D7DD6EFB63}" presName="txShp" presStyleLbl="node1" presStyleIdx="0" presStyleCnt="2" custLinFactNeighborX="299" custLinFactNeighborY="-940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8A26AD-757B-4384-B194-6A75D2A4EEDC}" type="pres">
      <dgm:prSet presAssocID="{ED083A93-D4B2-42C5-9400-41334945D0E8}" presName="spacing" presStyleCnt="0"/>
      <dgm:spPr/>
    </dgm:pt>
    <dgm:pt modelId="{37854A50-87D1-4200-8041-458C97947DF5}" type="pres">
      <dgm:prSet presAssocID="{0F0C3600-2059-46B7-8EB4-6D975D545BD3}" presName="composite" presStyleCnt="0"/>
      <dgm:spPr/>
    </dgm:pt>
    <dgm:pt modelId="{A0418E8B-7B3E-4410-A260-27C01427590B}" type="pres">
      <dgm:prSet presAssocID="{0F0C3600-2059-46B7-8EB4-6D975D545BD3}" presName="imgShp" presStyleLbl="fgImgPlace1" presStyleIdx="1" presStyleCnt="2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100C1974-FF38-40F7-A879-ABF985D82862}" type="pres">
      <dgm:prSet presAssocID="{0F0C3600-2059-46B7-8EB4-6D975D545BD3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67894A-95B5-4608-8D72-583877AB6515}" srcId="{4AA86665-8155-41F8-AC5B-6FC445A2F9BE}" destId="{0F0C3600-2059-46B7-8EB4-6D975D545BD3}" srcOrd="1" destOrd="0" parTransId="{6DAFD32E-ECF9-4FD1-9238-BD0A28C1C9E2}" sibTransId="{5E06A570-2E2A-4EE4-9A8B-E2BD5B199886}"/>
    <dgm:cxn modelId="{B8176CD8-D1B9-46F7-80DF-FE8D792D28D2}" type="presOf" srcId="{470AEF44-6C9E-42B3-9E02-30D7DD6EFB63}" destId="{19DC18D5-0174-4317-8260-CE332092FF5D}" srcOrd="0" destOrd="0" presId="urn:microsoft.com/office/officeart/2005/8/layout/vList3"/>
    <dgm:cxn modelId="{91D094E1-CCD5-4CA8-A006-AC7CFE8709B5}" srcId="{4AA86665-8155-41F8-AC5B-6FC445A2F9BE}" destId="{470AEF44-6C9E-42B3-9E02-30D7DD6EFB63}" srcOrd="0" destOrd="0" parTransId="{B18E3A2A-676A-4C23-A985-09F17E634A4E}" sibTransId="{ED083A93-D4B2-42C5-9400-41334945D0E8}"/>
    <dgm:cxn modelId="{DBDE3AD0-3498-465B-8F04-E564B0666067}" type="presOf" srcId="{0F0C3600-2059-46B7-8EB4-6D975D545BD3}" destId="{100C1974-FF38-40F7-A879-ABF985D82862}" srcOrd="0" destOrd="0" presId="urn:microsoft.com/office/officeart/2005/8/layout/vList3"/>
    <dgm:cxn modelId="{03D9BE62-A650-4927-847D-77FF5B189CEC}" type="presOf" srcId="{4AA86665-8155-41F8-AC5B-6FC445A2F9BE}" destId="{330FF9DA-21C3-489D-A9B2-49F9F68FA72A}" srcOrd="0" destOrd="0" presId="urn:microsoft.com/office/officeart/2005/8/layout/vList3"/>
    <dgm:cxn modelId="{DD7A799C-DA20-417F-9B92-94B4F490DAF4}" type="presParOf" srcId="{330FF9DA-21C3-489D-A9B2-49F9F68FA72A}" destId="{145B78BC-3A1A-4543-B17A-41DDF9980038}" srcOrd="0" destOrd="0" presId="urn:microsoft.com/office/officeart/2005/8/layout/vList3"/>
    <dgm:cxn modelId="{BC05218B-7906-42BC-B29D-E8F96A7B70AB}" type="presParOf" srcId="{145B78BC-3A1A-4543-B17A-41DDF9980038}" destId="{55A23425-0266-4C20-B435-AC6E4B364773}" srcOrd="0" destOrd="0" presId="urn:microsoft.com/office/officeart/2005/8/layout/vList3"/>
    <dgm:cxn modelId="{E63666FA-151C-4F6A-9596-C5FFECF2000C}" type="presParOf" srcId="{145B78BC-3A1A-4543-B17A-41DDF9980038}" destId="{19DC18D5-0174-4317-8260-CE332092FF5D}" srcOrd="1" destOrd="0" presId="urn:microsoft.com/office/officeart/2005/8/layout/vList3"/>
    <dgm:cxn modelId="{AE35DBA5-0AF3-47DD-B7B6-4A31070FCFE5}" type="presParOf" srcId="{330FF9DA-21C3-489D-A9B2-49F9F68FA72A}" destId="{078A26AD-757B-4384-B194-6A75D2A4EEDC}" srcOrd="1" destOrd="0" presId="urn:microsoft.com/office/officeart/2005/8/layout/vList3"/>
    <dgm:cxn modelId="{BBD485B6-DBF8-4E7B-9C58-B89E1BB5627D}" type="presParOf" srcId="{330FF9DA-21C3-489D-A9B2-49F9F68FA72A}" destId="{37854A50-87D1-4200-8041-458C97947DF5}" srcOrd="2" destOrd="0" presId="urn:microsoft.com/office/officeart/2005/8/layout/vList3"/>
    <dgm:cxn modelId="{D002FB5B-E439-4F6A-BEA2-EED8D90EF579}" type="presParOf" srcId="{37854A50-87D1-4200-8041-458C97947DF5}" destId="{A0418E8B-7B3E-4410-A260-27C01427590B}" srcOrd="0" destOrd="0" presId="urn:microsoft.com/office/officeart/2005/8/layout/vList3"/>
    <dgm:cxn modelId="{A8D275A1-5E8F-479E-8B4B-4B2DACD964DA}" type="presParOf" srcId="{37854A50-87D1-4200-8041-458C97947DF5}" destId="{100C1974-FF38-40F7-A879-ABF985D8286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9C8A4D-EBB0-41FD-9E72-8388E4B7E29A}">
      <dsp:nvSpPr>
        <dsp:cNvPr id="0" name=""/>
        <dsp:cNvSpPr/>
      </dsp:nvSpPr>
      <dsp:spPr>
        <a:xfrm>
          <a:off x="1002782" y="1664"/>
          <a:ext cx="3282869" cy="1641434"/>
        </a:xfrm>
        <a:prstGeom prst="rect">
          <a:avLst/>
        </a:prstGeom>
        <a:solidFill>
          <a:srgbClr val="9FB8CD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rgbClr val="7030A0"/>
            </a:solidFill>
            <a:latin typeface="Times New Roman" pitchFamily="18" charset="0"/>
            <a:ea typeface="Verdana" panose="020B0604030504040204" pitchFamily="34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7030A0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rPr>
            <a:t>назначение застрахованным лицам страхового обеспечения по обязательному социальному страхованию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ysClr val="window" lastClr="FFFFFF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002782" y="1664"/>
        <a:ext cx="3282869" cy="16414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DC0C7F-3A8F-409B-8C0E-D718A835E881}">
      <dsp:nvSpPr>
        <dsp:cNvPr id="0" name=""/>
        <dsp:cNvSpPr/>
      </dsp:nvSpPr>
      <dsp:spPr>
        <a:xfrm>
          <a:off x="2484193" y="1287374"/>
          <a:ext cx="115267" cy="5049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7017"/>
              </a:lnTo>
              <a:lnTo>
                <a:pt x="159101" y="697017"/>
              </a:lnTo>
            </a:path>
          </a:pathLst>
        </a:custGeom>
        <a:noFill/>
        <a:ln w="190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204AD-2DE5-44BD-A01A-F93ACB0B57C9}">
      <dsp:nvSpPr>
        <dsp:cNvPr id="0" name=""/>
        <dsp:cNvSpPr/>
      </dsp:nvSpPr>
      <dsp:spPr>
        <a:xfrm>
          <a:off x="2368925" y="1287374"/>
          <a:ext cx="115267" cy="504982"/>
        </a:xfrm>
        <a:custGeom>
          <a:avLst/>
          <a:gdLst/>
          <a:ahLst/>
          <a:cxnLst/>
          <a:rect l="0" t="0" r="0" b="0"/>
          <a:pathLst>
            <a:path>
              <a:moveTo>
                <a:pt x="159101" y="0"/>
              </a:moveTo>
              <a:lnTo>
                <a:pt x="159101" y="697017"/>
              </a:lnTo>
              <a:lnTo>
                <a:pt x="0" y="697017"/>
              </a:lnTo>
            </a:path>
          </a:pathLst>
        </a:custGeom>
        <a:noFill/>
        <a:ln w="190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7C3CB1-84A3-45C2-B613-3A00CB4AFFE5}">
      <dsp:nvSpPr>
        <dsp:cNvPr id="0" name=""/>
        <dsp:cNvSpPr/>
      </dsp:nvSpPr>
      <dsp:spPr>
        <a:xfrm>
          <a:off x="2438473" y="1287374"/>
          <a:ext cx="91440" cy="10099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94035"/>
              </a:lnTo>
            </a:path>
          </a:pathLst>
        </a:custGeom>
        <a:noFill/>
        <a:ln w="19050" cap="flat" cmpd="sng" algn="ctr">
          <a:solidFill>
            <a:srgbClr val="727CA3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6B06A-8D15-4892-847B-B8C0DDA762B6}">
      <dsp:nvSpPr>
        <dsp:cNvPr id="0" name=""/>
        <dsp:cNvSpPr/>
      </dsp:nvSpPr>
      <dsp:spPr>
        <a:xfrm>
          <a:off x="1180048" y="761935"/>
          <a:ext cx="2608289" cy="525439"/>
        </a:xfrm>
        <a:prstGeom prst="rect">
          <a:avLst/>
        </a:prstGeom>
        <a:solidFill>
          <a:srgbClr val="0070C0"/>
        </a:solidFill>
        <a:ln w="19050" cap="flat" cmpd="sng" algn="ctr">
          <a:noFill/>
          <a:prstDash val="solid"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Материнские выплаты </a:t>
          </a:r>
          <a:endParaRPr lang="ru-RU" sz="1800" kern="1200" dirty="0">
            <a:solidFill>
              <a:sysClr val="window" lastClr="FFFFFF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180048" y="761935"/>
        <a:ext cx="2608289" cy="525439"/>
      </dsp:txXfrm>
    </dsp:sp>
    <dsp:sp modelId="{03AA1C33-9AEA-445F-B620-18EF3DEE0AE8}">
      <dsp:nvSpPr>
        <dsp:cNvPr id="0" name=""/>
        <dsp:cNvSpPr/>
      </dsp:nvSpPr>
      <dsp:spPr>
        <a:xfrm>
          <a:off x="1188134" y="2297339"/>
          <a:ext cx="2592118" cy="548893"/>
        </a:xfrm>
        <a:prstGeom prst="rect">
          <a:avLst/>
        </a:prstGeom>
        <a:solidFill>
          <a:srgbClr val="0070C0"/>
        </a:solidFill>
        <a:ln w="19050" cap="flat" cmpd="sng" algn="ctr">
          <a:noFill/>
          <a:prstDash val="solid"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единовременное пособие при рождении ребенка</a:t>
          </a:r>
          <a:endParaRPr lang="ru-RU" sz="13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188134" y="2297339"/>
        <a:ext cx="2592118" cy="548893"/>
      </dsp:txXfrm>
    </dsp:sp>
    <dsp:sp modelId="{08115A64-E5B7-444A-AA84-DC6638787AB3}">
      <dsp:nvSpPr>
        <dsp:cNvPr id="0" name=""/>
        <dsp:cNvSpPr/>
      </dsp:nvSpPr>
      <dsp:spPr>
        <a:xfrm>
          <a:off x="3094" y="1517910"/>
          <a:ext cx="2365831" cy="548893"/>
        </a:xfrm>
        <a:prstGeom prst="rect">
          <a:avLst/>
        </a:prstGeom>
        <a:solidFill>
          <a:srgbClr val="0070C0"/>
        </a:solidFill>
        <a:ln w="19050" cap="flat" cmpd="sng" algn="ctr">
          <a:noFill/>
          <a:prstDash val="solid"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ysClr val="window" lastClr="FFFFFF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пособие по беременности и родам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solidFill>
              <a:sysClr val="window" lastClr="FFFFFF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094" y="1517910"/>
        <a:ext cx="2365831" cy="548893"/>
      </dsp:txXfrm>
    </dsp:sp>
    <dsp:sp modelId="{FE373049-6182-4E86-9118-5E66470D59DF}">
      <dsp:nvSpPr>
        <dsp:cNvPr id="0" name=""/>
        <dsp:cNvSpPr/>
      </dsp:nvSpPr>
      <dsp:spPr>
        <a:xfrm>
          <a:off x="2599461" y="1517910"/>
          <a:ext cx="2365996" cy="548893"/>
        </a:xfrm>
        <a:prstGeom prst="rect">
          <a:avLst/>
        </a:prstGeom>
        <a:solidFill>
          <a:srgbClr val="0070C0"/>
        </a:solidFill>
        <a:ln w="19050" cap="flat" cmpd="sng" algn="ctr">
          <a:noFill/>
          <a:prstDash val="solid"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1" kern="1200" dirty="0" smtClean="0">
            <a:solidFill>
              <a:sysClr val="window" lastClr="FFFFFF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kern="1200" dirty="0" smtClean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ежемесячное пособие по уходу за ребенком до 1,5 лет</a:t>
          </a:r>
          <a:endParaRPr lang="ru-RU" sz="1200" kern="1200" dirty="0" smtClean="0">
            <a:solidFill>
              <a:sysClr val="window" lastClr="FFFFFF"/>
            </a:solidFill>
            <a:latin typeface="+mn-lt"/>
            <a:ea typeface="+mn-ea"/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599461" y="1517910"/>
        <a:ext cx="2365996" cy="5488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DC18D5-0174-4317-8260-CE332092FF5D}">
      <dsp:nvSpPr>
        <dsp:cNvPr id="0" name=""/>
        <dsp:cNvSpPr/>
      </dsp:nvSpPr>
      <dsp:spPr>
        <a:xfrm rot="10800000">
          <a:off x="1510740" y="0"/>
          <a:ext cx="5027958" cy="91706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400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Оплата дополнительных дней отпуска по уходу за ребенком-инвалидом</a:t>
          </a:r>
          <a:endParaRPr lang="ru-RU" sz="2000" b="0" kern="1200" dirty="0">
            <a:solidFill>
              <a:schemeClr val="bg1"/>
            </a:solidFill>
            <a:latin typeface="+mn-lt"/>
          </a:endParaRPr>
        </a:p>
      </dsp:txBody>
      <dsp:txXfrm rot="10800000">
        <a:off x="1740006" y="0"/>
        <a:ext cx="4798692" cy="917063"/>
      </dsp:txXfrm>
    </dsp:sp>
    <dsp:sp modelId="{55A23425-0266-4C20-B435-AC6E4B364773}">
      <dsp:nvSpPr>
        <dsp:cNvPr id="0" name=""/>
        <dsp:cNvSpPr/>
      </dsp:nvSpPr>
      <dsp:spPr>
        <a:xfrm>
          <a:off x="1037174" y="251"/>
          <a:ext cx="917063" cy="917063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0C1974-FF38-40F7-A879-ABF985D82862}">
      <dsp:nvSpPr>
        <dsp:cNvPr id="0" name=""/>
        <dsp:cNvSpPr/>
      </dsp:nvSpPr>
      <dsp:spPr>
        <a:xfrm rot="10800000">
          <a:off x="1495706" y="1146581"/>
          <a:ext cx="5027958" cy="91706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400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bg1"/>
              </a:solidFill>
            </a:rPr>
            <a:t>Выплата социального пособия на погребение </a:t>
          </a:r>
          <a:endParaRPr lang="ru-RU" sz="2000" b="0" kern="1200" dirty="0">
            <a:solidFill>
              <a:schemeClr val="bg1"/>
            </a:solidFill>
          </a:endParaRPr>
        </a:p>
      </dsp:txBody>
      <dsp:txXfrm rot="10800000">
        <a:off x="1724972" y="1146581"/>
        <a:ext cx="4798692" cy="917063"/>
      </dsp:txXfrm>
    </dsp:sp>
    <dsp:sp modelId="{A0418E8B-7B3E-4410-A260-27C01427590B}">
      <dsp:nvSpPr>
        <dsp:cNvPr id="0" name=""/>
        <dsp:cNvSpPr/>
      </dsp:nvSpPr>
      <dsp:spPr>
        <a:xfrm>
          <a:off x="1037174" y="1146581"/>
          <a:ext cx="917063" cy="917063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BC13B-3923-4B26-AC68-B8991007E39F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AACF3-A20F-401C-B770-16429A542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383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F5222-4BCD-4014-A16B-34B1607C68A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328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F5222-4BCD-4014-A16B-34B1607C68A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4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D45BA-BCEB-43B6-B0CB-BA8E7B4D00B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883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25657" y="2540587"/>
            <a:ext cx="5340684" cy="590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50" b="0" i="0">
                <a:solidFill>
                  <a:srgbClr val="594F8C"/>
                </a:solidFill>
                <a:latin typeface="Calibri-Light"/>
                <a:cs typeface="Calibri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883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25657" y="2540587"/>
            <a:ext cx="5340684" cy="590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50" b="0" i="0">
                <a:solidFill>
                  <a:srgbClr val="594F8C"/>
                </a:solidFill>
                <a:latin typeface="Calibri-Light"/>
                <a:cs typeface="Calibri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821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49542" y="432843"/>
            <a:ext cx="9492914" cy="473206"/>
          </a:xfrm>
        </p:spPr>
        <p:txBody>
          <a:bodyPr lIns="0" tIns="0" rIns="0" bIns="0"/>
          <a:lstStyle>
            <a:lvl1pPr>
              <a:defRPr sz="3075" b="0" i="0">
                <a:solidFill>
                  <a:srgbClr val="594F8C"/>
                </a:solidFill>
                <a:latin typeface="MyriadPro-Cond"/>
                <a:cs typeface="MyriadPro-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097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49542" y="432843"/>
            <a:ext cx="9492914" cy="473206"/>
          </a:xfrm>
        </p:spPr>
        <p:txBody>
          <a:bodyPr lIns="0" tIns="0" rIns="0" bIns="0"/>
          <a:lstStyle>
            <a:lvl1pPr>
              <a:defRPr sz="3075" b="0" i="0">
                <a:solidFill>
                  <a:srgbClr val="594F8C"/>
                </a:solidFill>
                <a:latin typeface="MyriadPro-Cond"/>
                <a:cs typeface="MyriadPro-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860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49542" y="432843"/>
            <a:ext cx="9492914" cy="473206"/>
          </a:xfrm>
        </p:spPr>
        <p:txBody>
          <a:bodyPr lIns="0" tIns="0" rIns="0" bIns="0"/>
          <a:lstStyle>
            <a:lvl1pPr>
              <a:defRPr sz="3075" b="0" i="0">
                <a:solidFill>
                  <a:srgbClr val="594F8C"/>
                </a:solidFill>
                <a:latin typeface="MyriadPro-Cond"/>
                <a:cs typeface="MyriadPro-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642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876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4145280" y="6377941"/>
            <a:ext cx="390144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8778240" y="6377941"/>
            <a:ext cx="280416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8EE5D-E067-46F3-97E5-CA0A3178BBDE}" type="slidenum">
              <a:rPr lang="en-US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>
          <a:xfrm>
            <a:off x="908051" y="6356352"/>
            <a:ext cx="2012949" cy="169325"/>
          </a:xfrm>
        </p:spPr>
        <p:txBody>
          <a:bodyPr/>
          <a:lstStyle>
            <a:lvl1pPr algn="l">
              <a:defRPr sz="1100" b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688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16619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384800" cy="16619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77941"/>
            <a:ext cx="2804160" cy="276999"/>
          </a:xfrm>
        </p:spPr>
        <p:txBody>
          <a:bodyPr/>
          <a:lstStyle/>
          <a:p>
            <a:fld id="{857206D3-CA81-44ED-B71A-FAE6784064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45280" y="6377941"/>
            <a:ext cx="3901440" cy="276999"/>
          </a:xfr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78240" y="6377941"/>
            <a:ext cx="2804160" cy="276999"/>
          </a:xfrm>
        </p:spPr>
        <p:txBody>
          <a:bodyPr/>
          <a:lstStyle/>
          <a:p>
            <a:fld id="{F64471DE-032C-4E45-88E0-02E26C432B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306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3094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2135744"/>
            <a:ext cx="5157787" cy="3693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13849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2135744"/>
            <a:ext cx="5183188" cy="3693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188" cy="13849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377941"/>
            <a:ext cx="2804160" cy="276999"/>
          </a:xfrm>
        </p:spPr>
        <p:txBody>
          <a:bodyPr/>
          <a:lstStyle/>
          <a:p>
            <a:fld id="{C71778DB-AFAE-4A7C-B58C-D44F388C40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45280" y="6377941"/>
            <a:ext cx="3901440" cy="276999"/>
          </a:xfr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778240" y="6377941"/>
            <a:ext cx="2804160" cy="276999"/>
          </a:xfrm>
        </p:spPr>
        <p:txBody>
          <a:bodyPr/>
          <a:lstStyle/>
          <a:p>
            <a:fld id="{A3818126-B147-444A-8457-D5A15290AB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967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25657" y="2540587"/>
            <a:ext cx="5340684" cy="590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50" b="0" i="0">
                <a:solidFill>
                  <a:srgbClr val="594F8C"/>
                </a:solidFill>
                <a:latin typeface="Calibri-Light"/>
                <a:cs typeface="Calibri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1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4986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49542" y="432843"/>
            <a:ext cx="9492914" cy="473206"/>
          </a:xfrm>
        </p:spPr>
        <p:txBody>
          <a:bodyPr lIns="0" tIns="0" rIns="0" bIns="0"/>
          <a:lstStyle>
            <a:lvl1pPr>
              <a:defRPr sz="3075" b="0" i="0">
                <a:solidFill>
                  <a:srgbClr val="594F8C"/>
                </a:solidFill>
                <a:latin typeface="MyriadPro-Cond"/>
                <a:cs typeface="MyriadPro-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59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49542" y="432843"/>
            <a:ext cx="9492914" cy="473206"/>
          </a:xfrm>
        </p:spPr>
        <p:txBody>
          <a:bodyPr lIns="0" tIns="0" rIns="0" bIns="0"/>
          <a:lstStyle>
            <a:lvl1pPr>
              <a:defRPr sz="3075" b="0" i="0">
                <a:solidFill>
                  <a:srgbClr val="594F8C"/>
                </a:solidFill>
                <a:latin typeface="MyriadPro-Cond"/>
                <a:cs typeface="MyriadPro-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4023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49542" y="432843"/>
            <a:ext cx="9492914" cy="473206"/>
          </a:xfrm>
        </p:spPr>
        <p:txBody>
          <a:bodyPr lIns="0" tIns="0" rIns="0" bIns="0"/>
          <a:lstStyle>
            <a:lvl1pPr>
              <a:defRPr sz="3075" b="0" i="0">
                <a:solidFill>
                  <a:srgbClr val="594F8C"/>
                </a:solidFill>
                <a:latin typeface="MyriadPro-Cond"/>
                <a:cs typeface="MyriadPro-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1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474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49542" y="432843"/>
            <a:ext cx="9492914" cy="473206"/>
          </a:xfrm>
        </p:spPr>
        <p:txBody>
          <a:bodyPr lIns="0" tIns="0" rIns="0" bIns="0"/>
          <a:lstStyle>
            <a:lvl1pPr>
              <a:defRPr sz="3075" b="0" i="0">
                <a:solidFill>
                  <a:srgbClr val="594F8C"/>
                </a:solidFill>
                <a:latin typeface="MyriadPro-Cond"/>
                <a:cs typeface="MyriadPro-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488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2018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817466"/>
            <a:ext cx="9144000" cy="69249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27699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77942"/>
            <a:ext cx="2804160" cy="276999"/>
          </a:xfrm>
        </p:spPr>
        <p:txBody>
          <a:bodyPr/>
          <a:lstStyle/>
          <a:p>
            <a:fld id="{66AC7C23-E0B6-0A47-AAA5-2DF43A4C7B5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45280" y="6377942"/>
            <a:ext cx="3901440" cy="276999"/>
          </a:xfr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78240" y="6377942"/>
            <a:ext cx="2804160" cy="276999"/>
          </a:xfrm>
        </p:spPr>
        <p:txBody>
          <a:bodyPr/>
          <a:lstStyle/>
          <a:p>
            <a:fld id="{84BF72C4-F5C9-EF4B-8BB7-D046358B87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2011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5779-7E27-4722-A584-7969D0E19C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512D-60DE-49C6-8479-9438EAD04B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97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49542" y="432843"/>
            <a:ext cx="9492914" cy="473206"/>
          </a:xfrm>
        </p:spPr>
        <p:txBody>
          <a:bodyPr lIns="0" tIns="0" rIns="0" bIns="0"/>
          <a:lstStyle>
            <a:lvl1pPr>
              <a:defRPr sz="3075" b="0" i="0">
                <a:solidFill>
                  <a:srgbClr val="594F8C"/>
                </a:solidFill>
                <a:latin typeface="MyriadPro-Cond"/>
                <a:cs typeface="MyriadPro-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894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49542" y="432843"/>
            <a:ext cx="9492914" cy="473206"/>
          </a:xfrm>
        </p:spPr>
        <p:txBody>
          <a:bodyPr lIns="0" tIns="0" rIns="0" bIns="0"/>
          <a:lstStyle>
            <a:lvl1pPr>
              <a:defRPr sz="3075" b="0" i="0">
                <a:solidFill>
                  <a:srgbClr val="594F8C"/>
                </a:solidFill>
                <a:latin typeface="MyriadPro-Cond"/>
                <a:cs typeface="MyriadPro-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79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57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817466"/>
            <a:ext cx="9144000" cy="69249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7699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77941"/>
            <a:ext cx="2804160" cy="276999"/>
          </a:xfrm>
        </p:spPr>
        <p:txBody>
          <a:bodyPr/>
          <a:lstStyle/>
          <a:p>
            <a:fld id="{66AC7C23-E0B6-0A47-AAA5-2DF43A4C7B5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45280" y="6377941"/>
            <a:ext cx="3901440" cy="276999"/>
          </a:xfr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78240" y="6377941"/>
            <a:ext cx="2804160" cy="276999"/>
          </a:xfrm>
        </p:spPr>
        <p:txBody>
          <a:bodyPr/>
          <a:lstStyle/>
          <a:p>
            <a:fld id="{84BF72C4-F5C9-EF4B-8BB7-D046358B87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192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4145280" y="6377941"/>
            <a:ext cx="390144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8778240" y="6377941"/>
            <a:ext cx="280416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8EE5D-E067-46F3-97E5-CA0A3178BBDE}" type="slidenum">
              <a:rPr lang="en-US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>
          <a:xfrm>
            <a:off x="908051" y="6356352"/>
            <a:ext cx="2012949" cy="169325"/>
          </a:xfrm>
        </p:spPr>
        <p:txBody>
          <a:bodyPr/>
          <a:lstStyle>
            <a:lvl1pPr algn="l">
              <a:defRPr sz="1100" b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709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16619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384800" cy="16619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77941"/>
            <a:ext cx="2804160" cy="276999"/>
          </a:xfrm>
        </p:spPr>
        <p:txBody>
          <a:bodyPr/>
          <a:lstStyle/>
          <a:p>
            <a:fld id="{857206D3-CA81-44ED-B71A-FAE6784064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45280" y="6377941"/>
            <a:ext cx="3901440" cy="276999"/>
          </a:xfr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78240" y="6377941"/>
            <a:ext cx="2804160" cy="276999"/>
          </a:xfrm>
        </p:spPr>
        <p:txBody>
          <a:bodyPr/>
          <a:lstStyle/>
          <a:p>
            <a:fld id="{F64471DE-032C-4E45-88E0-02E26C432B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289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3094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2135744"/>
            <a:ext cx="5157787" cy="3693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13849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2135744"/>
            <a:ext cx="5183188" cy="3693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188" cy="13849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377941"/>
            <a:ext cx="2804160" cy="276999"/>
          </a:xfrm>
        </p:spPr>
        <p:txBody>
          <a:bodyPr/>
          <a:lstStyle/>
          <a:p>
            <a:fld id="{C71778DB-AFAE-4A7C-B58C-D44F388C40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45280" y="6377941"/>
            <a:ext cx="3901440" cy="276999"/>
          </a:xfr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778240" y="6377941"/>
            <a:ext cx="2804160" cy="276999"/>
          </a:xfrm>
        </p:spPr>
        <p:txBody>
          <a:bodyPr/>
          <a:lstStyle/>
          <a:p>
            <a:fld id="{A3818126-B147-444A-8457-D5A15290AB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051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49542" y="432843"/>
            <a:ext cx="9492914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rgbClr val="594F8C"/>
                </a:solidFill>
                <a:latin typeface="MyriadPro-Cond"/>
                <a:cs typeface="MyriadPro-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84225" y="1692478"/>
            <a:ext cx="6554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309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49542" y="432843"/>
            <a:ext cx="9492914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rgbClr val="594F8C"/>
                </a:solidFill>
                <a:latin typeface="MyriadPro-Cond"/>
                <a:cs typeface="MyriadPro-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84225" y="1692478"/>
            <a:ext cx="6554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926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9" r:id="rId6"/>
    <p:sldLayoutId id="2147483690" r:id="rId7"/>
    <p:sldLayoutId id="2147483691" r:id="rId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49542" y="432843"/>
            <a:ext cx="9492914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rgbClr val="594F8C"/>
                </a:solidFill>
                <a:latin typeface="MyriadPro-Cond"/>
                <a:cs typeface="MyriadPro-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84226" y="1692479"/>
            <a:ext cx="6554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99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892">
        <a:defRPr>
          <a:latin typeface="+mn-lt"/>
          <a:ea typeface="+mn-ea"/>
          <a:cs typeface="+mn-cs"/>
        </a:defRPr>
      </a:lvl2pPr>
      <a:lvl3pPr marL="685783">
        <a:defRPr>
          <a:latin typeface="+mn-lt"/>
          <a:ea typeface="+mn-ea"/>
          <a:cs typeface="+mn-cs"/>
        </a:defRPr>
      </a:lvl3pPr>
      <a:lvl4pPr marL="1028675">
        <a:defRPr>
          <a:latin typeface="+mn-lt"/>
          <a:ea typeface="+mn-ea"/>
          <a:cs typeface="+mn-cs"/>
        </a:defRPr>
      </a:lvl4pPr>
      <a:lvl5pPr marL="1371566">
        <a:defRPr>
          <a:latin typeface="+mn-lt"/>
          <a:ea typeface="+mn-ea"/>
          <a:cs typeface="+mn-cs"/>
        </a:defRPr>
      </a:lvl5pPr>
      <a:lvl6pPr marL="1714457">
        <a:defRPr>
          <a:latin typeface="+mn-lt"/>
          <a:ea typeface="+mn-ea"/>
          <a:cs typeface="+mn-cs"/>
        </a:defRPr>
      </a:lvl6pPr>
      <a:lvl7pPr marL="2057348">
        <a:defRPr>
          <a:latin typeface="+mn-lt"/>
          <a:ea typeface="+mn-ea"/>
          <a:cs typeface="+mn-cs"/>
        </a:defRPr>
      </a:lvl7pPr>
      <a:lvl8pPr marL="2400240">
        <a:defRPr>
          <a:latin typeface="+mn-lt"/>
          <a:ea typeface="+mn-ea"/>
          <a:cs typeface="+mn-cs"/>
        </a:defRPr>
      </a:lvl8pPr>
      <a:lvl9pPr marL="274313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892">
        <a:defRPr>
          <a:latin typeface="+mn-lt"/>
          <a:ea typeface="+mn-ea"/>
          <a:cs typeface="+mn-cs"/>
        </a:defRPr>
      </a:lvl2pPr>
      <a:lvl3pPr marL="685783">
        <a:defRPr>
          <a:latin typeface="+mn-lt"/>
          <a:ea typeface="+mn-ea"/>
          <a:cs typeface="+mn-cs"/>
        </a:defRPr>
      </a:lvl3pPr>
      <a:lvl4pPr marL="1028675">
        <a:defRPr>
          <a:latin typeface="+mn-lt"/>
          <a:ea typeface="+mn-ea"/>
          <a:cs typeface="+mn-cs"/>
        </a:defRPr>
      </a:lvl4pPr>
      <a:lvl5pPr marL="1371566">
        <a:defRPr>
          <a:latin typeface="+mn-lt"/>
          <a:ea typeface="+mn-ea"/>
          <a:cs typeface="+mn-cs"/>
        </a:defRPr>
      </a:lvl5pPr>
      <a:lvl6pPr marL="1714457">
        <a:defRPr>
          <a:latin typeface="+mn-lt"/>
          <a:ea typeface="+mn-ea"/>
          <a:cs typeface="+mn-cs"/>
        </a:defRPr>
      </a:lvl6pPr>
      <a:lvl7pPr marL="2057348">
        <a:defRPr>
          <a:latin typeface="+mn-lt"/>
          <a:ea typeface="+mn-ea"/>
          <a:cs typeface="+mn-cs"/>
        </a:defRPr>
      </a:lvl7pPr>
      <a:lvl8pPr marL="2400240">
        <a:defRPr>
          <a:latin typeface="+mn-lt"/>
          <a:ea typeface="+mn-ea"/>
          <a:cs typeface="+mn-cs"/>
        </a:defRPr>
      </a:lvl8pPr>
      <a:lvl9pPr marL="274313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0">
            <a:extLst>
              <a:ext uri="{FF2B5EF4-FFF2-40B4-BE49-F238E27FC236}">
                <a16:creationId xmlns:a16="http://schemas.microsoft.com/office/drawing/2014/main" id="{F70FF60C-7341-964B-8440-4C1F2C70E6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6" y="-18925"/>
            <a:ext cx="12192000" cy="6869717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5161935" y="6286500"/>
            <a:ext cx="2408904" cy="243817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 algn="ctr">
              <a:spcBef>
                <a:spcPts val="101"/>
              </a:spcBef>
            </a:pPr>
            <a:r>
              <a:rPr lang="ru-RU" sz="1500" spc="-11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-52"/>
                <a:cs typeface="Montserrat"/>
              </a:rPr>
              <a:t>       </a:t>
            </a:r>
            <a:r>
              <a:rPr lang="ru-RU" sz="1500" spc="-1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</a:t>
            </a:r>
            <a:r>
              <a:rPr sz="1500" spc="-1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500" spc="-4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spc="1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500" spc="1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sz="1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 flipH="1">
            <a:off x="622437" y="674312"/>
            <a:ext cx="6906683" cy="2646237"/>
          </a:xfrm>
          <a:prstGeom prst="rect">
            <a:avLst/>
          </a:prstGeom>
        </p:spPr>
        <p:txBody>
          <a:bodyPr vert="horz" wrap="square" lIns="0" tIns="55245" rIns="0" bIns="0" rtlCol="0">
            <a:spAutoFit/>
          </a:bodyPr>
          <a:lstStyle/>
          <a:p>
            <a:pPr marL="9525" marR="3810">
              <a:lnSpc>
                <a:spcPts val="3300"/>
              </a:lnSpc>
              <a:spcBef>
                <a:spcPts val="435"/>
              </a:spcBef>
              <a:tabLst>
                <a:tab pos="799624" algn="l"/>
                <a:tab pos="2195036" algn="l"/>
                <a:tab pos="2326481" algn="l"/>
                <a:tab pos="3343275" algn="l"/>
              </a:tabLst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вопросы обязательного социального страхования на случай временной нетрудоспособности и в связи с материнством. </a:t>
            </a:r>
          </a:p>
          <a:p>
            <a:pPr marL="9525" marR="3810">
              <a:lnSpc>
                <a:spcPts val="3300"/>
              </a:lnSpc>
              <a:spcBef>
                <a:spcPts val="435"/>
              </a:spcBef>
              <a:tabLst>
                <a:tab pos="799624" algn="l"/>
                <a:tab pos="2195036" algn="l"/>
                <a:tab pos="2326481" algn="l"/>
                <a:tab pos="3343275" algn="l"/>
              </a:tabLst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законодательстве </a:t>
            </a:r>
            <a:r>
              <a:rPr lang="ru-RU" alt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​  </a:t>
            </a:r>
            <a:br>
              <a:rPr lang="ru-RU" alt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B189839-F567-C141-85A7-3182C767F6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50" y="2800351"/>
            <a:ext cx="3188747" cy="22732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2437" y="5228847"/>
            <a:ext cx="4473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i="1" dirty="0">
                <a:solidFill>
                  <a:srgbClr val="002060"/>
                </a:solidFill>
              </a:rPr>
              <a:t>Начальник </a:t>
            </a:r>
            <a:r>
              <a:rPr lang="ru-RU" sz="1350" i="1" dirty="0" smtClean="0">
                <a:solidFill>
                  <a:srgbClr val="002060"/>
                </a:solidFill>
              </a:rPr>
              <a:t>отдела назначения и осуществления страховых выплат застрахованным гражданам </a:t>
            </a:r>
          </a:p>
          <a:p>
            <a:r>
              <a:rPr lang="ru-RU" sz="1350" i="1" dirty="0" smtClean="0">
                <a:solidFill>
                  <a:srgbClr val="002060"/>
                </a:solidFill>
              </a:rPr>
              <a:t>Управления социального страхования </a:t>
            </a:r>
          </a:p>
          <a:p>
            <a:r>
              <a:rPr lang="ru-RU" sz="1350" i="1" dirty="0" err="1" smtClean="0">
                <a:solidFill>
                  <a:srgbClr val="002060"/>
                </a:solidFill>
              </a:rPr>
              <a:t>Давасэнгэ</a:t>
            </a:r>
            <a:r>
              <a:rPr lang="ru-RU" sz="1350" i="1" dirty="0" smtClean="0">
                <a:solidFill>
                  <a:srgbClr val="002060"/>
                </a:solidFill>
              </a:rPr>
              <a:t> </a:t>
            </a:r>
            <a:r>
              <a:rPr lang="ru-RU" sz="1350" i="1" dirty="0">
                <a:solidFill>
                  <a:srgbClr val="002060"/>
                </a:solidFill>
              </a:rPr>
              <a:t>В.Г.</a:t>
            </a:r>
          </a:p>
        </p:txBody>
      </p:sp>
    </p:spTree>
    <p:extLst>
      <p:ext uri="{BB962C8B-B14F-4D97-AF65-F5344CB8AC3E}">
        <p14:creationId xmlns:p14="http://schemas.microsoft.com/office/powerpoint/2010/main" val="134376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2">
            <a:extLst>
              <a:ext uri="{FF2B5EF4-FFF2-40B4-BE49-F238E27FC236}">
                <a16:creationId xmlns:a16="http://schemas.microsoft.com/office/drawing/2014/main" id="{8C554871-9630-EE40-9994-7C6F968A218B}"/>
              </a:ext>
            </a:extLst>
          </p:cNvPr>
          <p:cNvSpPr/>
          <p:nvPr/>
        </p:nvSpPr>
        <p:spPr>
          <a:xfrm>
            <a:off x="1529856" y="4395133"/>
            <a:ext cx="3502581" cy="2471738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pPr defTabSz="514337"/>
            <a:endParaRPr sz="900">
              <a:solidFill>
                <a:prstClr val="black"/>
              </a:solidFill>
              <a:latin typeface="Montserrat" pitchFamily="2" charset="-52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7649" y="272457"/>
            <a:ext cx="7347887" cy="491501"/>
          </a:xfrm>
        </p:spPr>
        <p:txBody>
          <a:bodyPr>
            <a:noAutofit/>
          </a:bodyPr>
          <a:lstStyle/>
          <a:p>
            <a:pPr algn="ctr"/>
            <a:r>
              <a:rPr lang="ru-RU" sz="1013" b="1" dirty="0">
                <a:solidFill>
                  <a:srgbClr val="FF0000"/>
                </a:solidFill>
              </a:rPr>
              <a:t/>
            </a:r>
            <a:br>
              <a:rPr lang="ru-RU" sz="1013" b="1" dirty="0">
                <a:solidFill>
                  <a:srgbClr val="FF0000"/>
                </a:solidFill>
              </a:rPr>
            </a:b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 корректировке сведений заработка в </a:t>
            </a:r>
            <a:r>
              <a:rPr lang="ru-RU" sz="1600" dirty="0" err="1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проактивном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запросе для назначения и выплаты пособий</a:t>
            </a:r>
            <a:b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938172" y="1267054"/>
            <a:ext cx="4205710" cy="5330298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 fontAlgn="base"/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получения Фондом сведений и документов, необходимых для назначения и выплаты пособий, утверждены </a:t>
            </a:r>
            <a:r>
              <a:rPr lang="ru-RU" sz="11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Правительства РФ от 23.11.2021 № 2010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(далее – Правила).</a:t>
            </a:r>
          </a:p>
          <a:p>
            <a:pPr algn="just" fontAlgn="base"/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п. 13 Правил для исчисления пособий по временной нетрудоспособности, по беременности и родам, ежемесячного пособия по уходу за ребенком </a:t>
            </a:r>
            <a:r>
              <a:rPr lang="ru-RU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 использует только те данные о заработной плате застрахованного лица, которые подтверждены сведениями индивидуального (персонифицированного) учета.</a:t>
            </a:r>
          </a:p>
          <a:p>
            <a:pPr algn="just" fontAlgn="base"/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Используемый для расчета пособия заработок </a:t>
            </a:r>
            <a:r>
              <a:rPr lang="ru-RU" sz="11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метода назначения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пособия отражается в запросе на подтверждение сведений для назначения пособия </a:t>
            </a:r>
            <a:r>
              <a:rPr lang="ru-RU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1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сообщение 100</a:t>
            </a:r>
            <a:r>
              <a:rPr lang="ru-RU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направляемом Фондом страхователю, и </a:t>
            </a:r>
            <a:r>
              <a:rPr lang="ru-RU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подлежит корректировке.</a:t>
            </a:r>
            <a:endParaRPr lang="ru-RU" sz="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Если в поступившем запросе (сообщение 100):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Сведения о заработке за 4 квартал прошлого года отсутствуют. 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ответе на запрос </a:t>
            </a:r>
            <a:r>
              <a:rPr lang="ru-RU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(сообщение 101) 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страхователь имеет возможность откорректировать сумму заработка за прошлый год самостоятельно, используя 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имеющиеся у него достоверные сведения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Например, страхователь может указать полный заработок за 2025 год своего работника, при одновременном выполнении условий:</a:t>
            </a:r>
          </a:p>
          <a:p>
            <a:pPr algn="just" fontAlgn="base"/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работник принят на работу ранее 01.10.2025 и сведения о начисленных выплатах в его пользу за 9 месяцев 2025 года на него представлены;</a:t>
            </a:r>
          </a:p>
          <a:p>
            <a:pPr algn="just" fontAlgn="base"/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сведения о начисленных выплатах за 4 квартал 2025 года включены в отчетность за 2025 год.</a:t>
            </a:r>
          </a:p>
          <a:p>
            <a:pPr algn="just" fontAlgn="base"/>
            <a:r>
              <a:rPr lang="ru-RU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 Страхователь несет ответственность</a:t>
            </a:r>
            <a:r>
              <a:rPr lang="ru-RU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за достоверность </a:t>
            </a:r>
            <a:r>
              <a:rPr lang="ru-RU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откорректированных сведений!</a:t>
            </a:r>
            <a:endParaRPr lang="ru-RU" sz="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sz="105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6312024" y="1267054"/>
            <a:ext cx="3902384" cy="511427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buNone/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доходах работника, полученных им в организации отсутствуют или отражены не в полном объеме (не соответствуют данным бухгалтерского учета). 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ответе на запрос (сообщение 101) 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заработок корректировке не подлежит! 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направить в ФНС уточненную отчетность за соответствующий период. </a:t>
            </a:r>
          </a:p>
          <a:p>
            <a:pPr marL="0" indent="0" algn="just" fontAlgn="base">
              <a:buNone/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Сведения о доходах работника, полученных им у предыдущего работодателя, отсутствуют или отражены не в полном объеме (не соответствуют справке 182н). 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При ответе на запрос (сообщение 101) 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заработок корректировке не подлежит! 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рекомендовать сотруднику обратиться за разъяснениями к предыдущему работодателю. </a:t>
            </a:r>
          </a:p>
          <a:p>
            <a:pPr algn="just" fontAlgn="base"/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 внимание: 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корректного отражения сведений о заработке в системе персонифицированного учета (после обработки отчетности за год или уточненных отчетов за предыдущие годы), </a:t>
            </a:r>
            <a:r>
              <a:rPr lang="ru-RU" sz="11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Фондом будет произведен</a:t>
            </a:r>
            <a:r>
              <a:rPr lang="ru-RU" sz="11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1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автоматический перерасчет выплаченных пособий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без заявлений застрахованного лица или обращения страхователя.  Застрахованному лицу в личный кабинет на ЕПГУ будет направлена информация об уточненном размере пособия.</a:t>
            </a:r>
          </a:p>
          <a:p>
            <a:pPr algn="just"/>
            <a:r>
              <a:rPr lang="ru-RU" sz="11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Примечание: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случае отличия сведений о </a:t>
            </a:r>
            <a:r>
              <a:rPr lang="ru-RU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страховом стаже,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указанных в </a:t>
            </a:r>
            <a:r>
              <a:rPr lang="ru-RU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сообщении 100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 сведений страхователя, данные о страховом стаже в ответе на запрос </a:t>
            </a:r>
            <a:r>
              <a:rPr lang="ru-RU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(сообщение 101)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подлежат корректировке в соответствии с имеющимися у страхователя подтвержденными данными.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03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ject 2">
            <a:extLst>
              <a:ext uri="{FF2B5EF4-FFF2-40B4-BE49-F238E27FC236}">
                <a16:creationId xmlns:a16="http://schemas.microsoft.com/office/drawing/2014/main" id="{8C554871-9630-EE40-9994-7C6F968A218B}"/>
              </a:ext>
            </a:extLst>
          </p:cNvPr>
          <p:cNvSpPr/>
          <p:nvPr/>
        </p:nvSpPr>
        <p:spPr>
          <a:xfrm>
            <a:off x="1529856" y="4395133"/>
            <a:ext cx="3502581" cy="2471738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pPr defTabSz="514337"/>
            <a:endParaRPr sz="900">
              <a:solidFill>
                <a:prstClr val="black"/>
              </a:solidFill>
              <a:latin typeface="Montserrat" pitchFamily="2" charset="-52"/>
            </a:endParaRPr>
          </a:p>
        </p:txBody>
      </p:sp>
      <p:sp>
        <p:nvSpPr>
          <p:cNvPr id="33" name="Объект 2"/>
          <p:cNvSpPr>
            <a:spLocks noGrp="1"/>
          </p:cNvSpPr>
          <p:nvPr>
            <p:ph idx="4294967295"/>
          </p:nvPr>
        </p:nvSpPr>
        <p:spPr>
          <a:xfrm>
            <a:off x="1929563" y="1086693"/>
            <a:ext cx="4136885" cy="543865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ru-RU" sz="1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направить в Фонд сведения в случае необходимости перерасчета ранее выплаченного пособия (обнаружена ошибка или получено заявление сотрудника на замену лет)?</a:t>
            </a:r>
          </a:p>
          <a:p>
            <a:endParaRPr lang="ru-RU" sz="15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5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Порядок направления сведений в случае необходимости перерасчета ранее выплаченного пособия:</a:t>
            </a:r>
          </a:p>
          <a:p>
            <a:pPr algn="just"/>
            <a:r>
              <a:rPr lang="ru-RU" sz="135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Шаг 1. Инициировать </a:t>
            </a:r>
            <a:r>
              <a:rPr lang="ru-RU" sz="1350" dirty="0" err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проактивный</a:t>
            </a:r>
            <a:r>
              <a:rPr lang="ru-RU" sz="135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процесс – направить информацию о жизненном событии (сообщение 109), установив признак «Перерасчет»;</a:t>
            </a:r>
          </a:p>
          <a:p>
            <a:pPr algn="just"/>
            <a:r>
              <a:rPr lang="ru-RU" sz="135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Шаг 2. Указать идентификатор первоначального реестра, по которому выплачено пособие и направить сообщение в Фонд;</a:t>
            </a:r>
          </a:p>
          <a:p>
            <a:pPr algn="just"/>
            <a:r>
              <a:rPr lang="ru-RU" sz="135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Шаг 3. Получить входящий запрос от Фонда с признаком «Перерасчет» (новое сообщение 100); </a:t>
            </a:r>
          </a:p>
          <a:p>
            <a:pPr algn="just"/>
            <a:r>
              <a:rPr lang="ru-RU" sz="135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Шаг 4. Направить в Фонд ответ (сообщение 101) на полученный запрос.</a:t>
            </a:r>
          </a:p>
          <a:p>
            <a:endParaRPr lang="ru-RU" sz="15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6600057" y="1086693"/>
            <a:ext cx="3610593" cy="543865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производится работодателем ответ на запрос без оплаты больничного</a:t>
            </a:r>
          </a:p>
          <a:p>
            <a:pPr algn="just"/>
            <a:r>
              <a:rPr lang="ru-RU" sz="135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Ответить на запрос необходимо в любом случае — независимо от причины, по которой он поступил. Откройте запрос, в строке «Начислить пособие» выберите вариант «Нет, отказ от получения пособия» и напишите комментарий, по какой причине не нужна оплата.</a:t>
            </a:r>
          </a:p>
          <a:p>
            <a:pPr marL="0" indent="0" algn="ctr">
              <a:buNone/>
            </a:pPr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Например:</a:t>
            </a:r>
          </a:p>
          <a:p>
            <a:pPr lvl="0" algn="just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 открыл больничный и продолжал работать удаленно или ходил в офис, но не сообщил, что открыл больничный.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 открыл больничный по уходу  за заболевшим членом семьи во время  очередного  отпуска.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Работник открыл больничный во время отпуска без содержания.</a:t>
            </a:r>
          </a:p>
          <a:p>
            <a:pPr lvl="0" algn="just"/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500" dirty="0"/>
          </a:p>
          <a:p>
            <a:endParaRPr lang="ru-RU" sz="1500" dirty="0"/>
          </a:p>
          <a:p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368680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3">
            <a:extLst>
              <a:ext uri="{FF2B5EF4-FFF2-40B4-BE49-F238E27FC236}">
                <a16:creationId xmlns:a16="http://schemas.microsoft.com/office/drawing/2014/main" id="{19393425-28B6-1449-BDD3-5E8A0B6927AA}"/>
              </a:ext>
            </a:extLst>
          </p:cNvPr>
          <p:cNvSpPr/>
          <p:nvPr/>
        </p:nvSpPr>
        <p:spPr>
          <a:xfrm>
            <a:off x="1521909" y="4509120"/>
            <a:ext cx="3545444" cy="2871788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pPr defTabSz="514337"/>
            <a:endParaRPr sz="900">
              <a:solidFill>
                <a:prstClr val="black"/>
              </a:solidFill>
              <a:latin typeface="Montserrat" pitchFamily="2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32254" y="77244"/>
            <a:ext cx="77842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ФОРМИРОВАНИИ ПРОАКТИВНЫХ ПРОЦЕССОВ ПО ВЫПЛАТЕ ЕДИНОВРЕМЕННОГО ПОСОБИЯ ПРИ РОЖДЕНИИ РЕБЕНКА</a:t>
            </a:r>
            <a:b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Объект 2"/>
          <p:cNvSpPr txBox="1">
            <a:spLocks/>
          </p:cNvSpPr>
          <p:nvPr/>
        </p:nvSpPr>
        <p:spPr>
          <a:xfrm>
            <a:off x="2596626" y="767425"/>
            <a:ext cx="7579969" cy="6374097"/>
          </a:xfrm>
          <a:prstGeom prst="rect">
            <a:avLst/>
          </a:prstGeom>
        </p:spPr>
        <p:txBody>
          <a:bodyPr vert="horz" lIns="68580" tIns="34290" rIns="68580" bIns="3429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ru-RU" sz="255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550" u="sng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05.12.2024</a:t>
            </a:r>
            <a:r>
              <a:rPr lang="ru-RU" sz="255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года на основании сведений, полученных из Единого государственного реестра записей актов гражданского состояния (ЕГР ЗАГС), </a:t>
            </a:r>
            <a:r>
              <a:rPr lang="ru-RU" sz="2550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проактивные</a:t>
            </a:r>
            <a:r>
              <a:rPr lang="ru-RU" sz="255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процессы по выплате единовременного пособия при рождении ребенка формируются:</a:t>
            </a:r>
          </a:p>
          <a:p>
            <a:pPr marL="0" indent="0">
              <a:buNone/>
            </a:pPr>
            <a:r>
              <a:rPr lang="ru-RU" sz="25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 матери ребенка БЕЗ отправки </a:t>
            </a:r>
            <a:r>
              <a:rPr lang="ru-RU" sz="25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проактивного</a:t>
            </a:r>
            <a:r>
              <a:rPr lang="ru-RU" sz="25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запроса (100 сообщения) страхователю в случае:</a:t>
            </a:r>
            <a:endParaRPr lang="ru-RU" sz="255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5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трудоустройство матери на момент рождения ребенка подтверждено;</a:t>
            </a:r>
          </a:p>
          <a:p>
            <a:r>
              <a:rPr lang="ru-RU" sz="255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ранее оплачен больничный лист по беременности и родам на основании сформированного </a:t>
            </a:r>
            <a:r>
              <a:rPr lang="ru-RU" sz="2550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проактивного</a:t>
            </a:r>
            <a:r>
              <a:rPr lang="ru-RU" sz="255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процесса;</a:t>
            </a:r>
          </a:p>
          <a:p>
            <a:r>
              <a:rPr lang="ru-RU" sz="255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получены данные о районном коэффициенте из оплаченного процесса по беременности и родам.</a:t>
            </a:r>
          </a:p>
          <a:p>
            <a:r>
              <a:rPr lang="ru-RU" sz="255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Страхователю </a:t>
            </a:r>
            <a:r>
              <a:rPr lang="ru-RU" sz="2550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проактивный</a:t>
            </a:r>
            <a:r>
              <a:rPr lang="ru-RU" sz="255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запрос не направляется. </a:t>
            </a:r>
          </a:p>
          <a:p>
            <a:r>
              <a:rPr lang="ru-RU" sz="255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 назначает</a:t>
            </a:r>
            <a:r>
              <a:rPr lang="ru-RU" sz="255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пособие матери на основании имеющихся сведений.</a:t>
            </a:r>
          </a:p>
          <a:p>
            <a:r>
              <a:rPr lang="ru-RU" sz="255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Застрахованному лицу </a:t>
            </a:r>
            <a:r>
              <a:rPr lang="ru-RU" sz="255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направляется уведомление о выплате пособия.</a:t>
            </a:r>
          </a:p>
          <a:p>
            <a:pPr marL="0" indent="0">
              <a:buNone/>
            </a:pPr>
            <a:r>
              <a:rPr lang="ru-RU" sz="25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По матери ребенка с направлением </a:t>
            </a:r>
            <a:r>
              <a:rPr lang="ru-RU" sz="25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проактивного</a:t>
            </a:r>
            <a:r>
              <a:rPr lang="ru-RU" sz="25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запроса (100 сообщения) страхователю в случае:</a:t>
            </a:r>
            <a:endParaRPr lang="ru-RU" sz="255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5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трудоустройство матери на момент рождения ребенка подтверждено;</a:t>
            </a:r>
          </a:p>
          <a:p>
            <a:r>
              <a:rPr lang="ru-RU" sz="255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найден процесс по беременности и родам или не определен районный коэффициент.</a:t>
            </a:r>
          </a:p>
          <a:p>
            <a:r>
              <a:rPr lang="ru-RU" sz="255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Страхователю </a:t>
            </a:r>
            <a:r>
              <a:rPr lang="ru-RU" sz="255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проверить сведения о районном коэффициенте и реквизитах для перечисления пособия и ответить на входящий </a:t>
            </a:r>
            <a:r>
              <a:rPr lang="ru-RU" sz="2550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проактивный</a:t>
            </a:r>
            <a:r>
              <a:rPr lang="ru-RU" sz="255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запрос (срок - 2 рабочих дня).</a:t>
            </a:r>
          </a:p>
          <a:p>
            <a:r>
              <a:rPr lang="ru-RU" sz="255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 </a:t>
            </a:r>
            <a:r>
              <a:rPr lang="ru-RU" sz="255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назначает пособие на основании сведений, поступивших от Страхователя.</a:t>
            </a:r>
          </a:p>
          <a:p>
            <a:r>
              <a:rPr lang="ru-RU" sz="255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Застрахованному лицу </a:t>
            </a:r>
            <a:r>
              <a:rPr lang="ru-RU" sz="255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направляется уведомление о выплате пособия.</a:t>
            </a:r>
          </a:p>
          <a:p>
            <a:pPr marL="0" indent="0">
              <a:buNone/>
            </a:pPr>
            <a:r>
              <a:rPr lang="ru-RU" sz="25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 отцу ребенка с направлением </a:t>
            </a:r>
            <a:r>
              <a:rPr lang="ru-RU" sz="25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проактивного</a:t>
            </a:r>
            <a:r>
              <a:rPr lang="ru-RU" sz="25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запроса (100 сообщения) страхователю в случае:</a:t>
            </a:r>
            <a:endParaRPr lang="ru-RU" sz="255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5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трудоустройство матери на дату рождения ребенка не подтверждено или страхователь матери не ответил на входящий </a:t>
            </a:r>
            <a:r>
              <a:rPr lang="ru-RU" sz="2550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проактивный</a:t>
            </a:r>
            <a:r>
              <a:rPr lang="ru-RU" sz="255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запрос (в 3-х </a:t>
            </a:r>
            <a:r>
              <a:rPr lang="ru-RU" sz="2550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дневный</a:t>
            </a:r>
            <a:r>
              <a:rPr lang="ru-RU" sz="255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срок);</a:t>
            </a:r>
          </a:p>
          <a:p>
            <a:r>
              <a:rPr lang="ru-RU" sz="2550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проактивный</a:t>
            </a:r>
            <a:r>
              <a:rPr lang="ru-RU" sz="255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 по матери закрылся из-за отсутствия права для назначения пособия (например, мать работает по договору ГПХ, отсутствуют взносы за предыдущий год в необходимом размере).</a:t>
            </a:r>
          </a:p>
          <a:p>
            <a:r>
              <a:rPr lang="ru-RU" sz="255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Страхователю </a:t>
            </a:r>
            <a:r>
              <a:rPr lang="ru-RU" sz="255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проверить сведения о районном коэффициента реквизитах для перечисления пособия и ответить на входящий запрос (срок - 2 рабочих дня)</a:t>
            </a:r>
          </a:p>
          <a:p>
            <a:r>
              <a:rPr lang="ru-RU" sz="255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 </a:t>
            </a:r>
            <a:r>
              <a:rPr lang="ru-RU" sz="255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назначит пособие отцу на основании сведений, поступивших от Страхователя.</a:t>
            </a:r>
          </a:p>
          <a:p>
            <a:r>
              <a:rPr lang="ru-RU" sz="255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Застрахованному лицу </a:t>
            </a:r>
            <a:r>
              <a:rPr lang="ru-RU" sz="255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направляется уведомление о выплате пособия.</a:t>
            </a:r>
          </a:p>
          <a:p>
            <a:pPr marL="0" indent="0">
              <a:buNone/>
            </a:pPr>
            <a:r>
              <a:rPr lang="ru-RU" sz="25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5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ОБРАЩАЕМ ВАШЕ ВНИМАНИЕ, ЧТО ВОЗМОЖНОСТЬ САМОСТОЯТЕЛЬНО ИНИЦИИРОВАТЬ ВЫПЛАТУ ПОСОБИЯ У СТРАХОВАТЕЛЯ СОХРАНИЛАСЬ.</a:t>
            </a:r>
            <a:endParaRPr lang="ru-RU" sz="2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69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3">
            <a:extLst>
              <a:ext uri="{FF2B5EF4-FFF2-40B4-BE49-F238E27FC236}">
                <a16:creationId xmlns:a16="http://schemas.microsoft.com/office/drawing/2014/main" id="{19393425-28B6-1449-BDD3-5E8A0B6927AA}"/>
              </a:ext>
            </a:extLst>
          </p:cNvPr>
          <p:cNvSpPr/>
          <p:nvPr/>
        </p:nvSpPr>
        <p:spPr>
          <a:xfrm>
            <a:off x="1524000" y="4527259"/>
            <a:ext cx="3545444" cy="2871788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pPr defTabSz="514337"/>
            <a:endParaRPr sz="900">
              <a:solidFill>
                <a:prstClr val="black"/>
              </a:solidFill>
              <a:latin typeface="Montserrat" pitchFamily="2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26383" y="1222145"/>
            <a:ext cx="4363161" cy="4284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sz="1200" b="1" dirty="0">
                <a:solidFill>
                  <a:srgbClr val="C00000"/>
                </a:solidFill>
                <a:cs typeface="Times New Roman" panose="02020603050405020304" pitchFamily="18" charset="0"/>
              </a:rPr>
              <a:t>О </a:t>
            </a:r>
            <a:r>
              <a:rPr lang="ru-RU" sz="1200" b="1" dirty="0">
                <a:solidFill>
                  <a:prstClr val="black"/>
                </a:solidFill>
              </a:rPr>
              <a:t> </a:t>
            </a:r>
            <a:r>
              <a:rPr lang="ru-RU" sz="1200" b="1" dirty="0">
                <a:solidFill>
                  <a:srgbClr val="C00000"/>
                </a:solidFill>
                <a:cs typeface="Times New Roman" panose="02020603050405020304" pitchFamily="18" charset="0"/>
              </a:rPr>
              <a:t>возможности замены лет расчетного периода в случае приостановления действия трудового договора с участником СВО      (ст. 4 Федерального закона №330-ФЗ от 31.07.2025)</a:t>
            </a:r>
          </a:p>
          <a:p>
            <a:pPr algn="just"/>
            <a:endParaRPr lang="ru-RU" sz="1200" b="1" dirty="0">
              <a:solidFill>
                <a:srgbClr val="5B9BD5">
                  <a:lumMod val="75000"/>
                </a:srgbClr>
              </a:solidFill>
              <a:cs typeface="Times New Roman" pitchFamily="18" charset="0"/>
            </a:endParaRPr>
          </a:p>
          <a:p>
            <a:pPr algn="just"/>
            <a:r>
              <a:rPr lang="ru-RU" sz="1200" b="1" dirty="0">
                <a:solidFill>
                  <a:srgbClr val="5B9BD5">
                    <a:lumMod val="75000"/>
                  </a:srgbClr>
                </a:solidFill>
                <a:cs typeface="Times New Roman" pitchFamily="18" charset="0"/>
              </a:rPr>
              <a:t> Заменить года расчетного периода стало возможно в случае, если календарные годы (календарный год) расчетного периода приходятся на период приостановления действия трудового договора участника СВО.</a:t>
            </a:r>
            <a:endParaRPr lang="ru-RU" sz="1200" u="sng" dirty="0">
              <a:solidFill>
                <a:srgbClr val="444444"/>
              </a:solidFill>
              <a:cs typeface="Times New Roman" panose="02020603050405020304" pitchFamily="18" charset="0"/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5B9BD5">
                    <a:lumMod val="75000"/>
                  </a:srgbClr>
                </a:solidFill>
                <a:cs typeface="Times New Roman" pitchFamily="18" charset="0"/>
              </a:rPr>
              <a:t>Замена лет с учетом изменений в законодательстве распространяется на страховые случаи, наступившие с 1 января 2025 года.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5B9BD5">
                    <a:lumMod val="75000"/>
                  </a:srgbClr>
                </a:solidFill>
                <a:cs typeface="Times New Roman" pitchFamily="18" charset="0"/>
              </a:rPr>
              <a:t>Календарные годы (календарный год) по заявлению застрахованного лица могут быть заменены в целях расчета среднего заработка предшествующими календарными годами (календарным годом) при условии, что это приведет к увеличению размера пособия.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ru-RU" sz="1200" b="1" dirty="0">
              <a:solidFill>
                <a:srgbClr val="C00000"/>
              </a:solidFill>
              <a:cs typeface="Times New Roman" pitchFamily="18" charset="0"/>
            </a:endParaRPr>
          </a:p>
          <a:p>
            <a:pPr algn="just"/>
            <a:r>
              <a:rPr lang="ru-RU" sz="1200" b="1" dirty="0">
                <a:solidFill>
                  <a:srgbClr val="C00000"/>
                </a:solidFill>
                <a:cs typeface="Times New Roman" pitchFamily="18" charset="0"/>
              </a:rPr>
              <a:t>ВАЖНО!</a:t>
            </a:r>
            <a:r>
              <a:rPr lang="ru-RU" sz="1200" b="1" dirty="0">
                <a:solidFill>
                  <a:srgbClr val="5B9BD5">
                    <a:lumMod val="75000"/>
                  </a:srgbClr>
                </a:solidFill>
                <a:cs typeface="Times New Roman" pitchFamily="18" charset="0"/>
              </a:rPr>
              <a:t>  В случае выплаты страхового обеспечения застрахованным лицам за период с 1 января 2025 года без учета вступивших в силу изменений страхователь вправе направить сведения для перерасчета ранее назначенного и выплаченного пособия в инициативном порядке за период не ранее 01.01.2025.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096000" y="1222145"/>
            <a:ext cx="4177512" cy="404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sz="1200" b="1" dirty="0">
                <a:solidFill>
                  <a:srgbClr val="C00000"/>
                </a:solidFill>
                <a:latin typeface="Andale Sans UI"/>
                <a:cs typeface="Times New Roman" panose="02020603050405020304" pitchFamily="18" charset="0"/>
              </a:rPr>
              <a:t>Об </a:t>
            </a:r>
            <a:r>
              <a:rPr lang="ru-RU" sz="1200" b="1" dirty="0">
                <a:solidFill>
                  <a:prstClr val="black"/>
                </a:solidFill>
                <a:latin typeface="Andale Sans UI"/>
              </a:rPr>
              <a:t> </a:t>
            </a:r>
            <a:r>
              <a:rPr lang="ru-RU" sz="1200" b="1" dirty="0">
                <a:solidFill>
                  <a:srgbClr val="C00000"/>
                </a:solidFill>
                <a:latin typeface="Andale Sans UI"/>
                <a:cs typeface="Times New Roman" panose="02020603050405020304" pitchFamily="18" charset="0"/>
              </a:rPr>
              <a:t>оплате пособий по временной нетрудоспособности участникам СВО, утратившим нетрудоспособность в период приостановления  трудового договора (ст. 3 Федерального закона №365-ФЗ от 29.09.2025)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</a:pPr>
            <a:endParaRPr lang="ru-RU" sz="1200" dirty="0">
              <a:solidFill>
                <a:srgbClr val="C00000"/>
              </a:solidFill>
              <a:latin typeface="Andale Sans UI"/>
              <a:cs typeface="Times New Roman" panose="02020603050405020304" pitchFamily="18" charset="0"/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5B9BD5">
                    <a:lumMod val="75000"/>
                  </a:srgbClr>
                </a:solidFill>
                <a:latin typeface="Andale Sans UI"/>
                <a:cs typeface="Times New Roman" pitchFamily="18" charset="0"/>
              </a:rPr>
              <a:t>Если временная нетрудоспособность наступила в период приостановления действия трудового договора после окончания военной службы, то пособие выплачивается с 1-го дня нетрудоспособности за счет средств СФР. В </a:t>
            </a:r>
            <a:r>
              <a:rPr lang="ru-RU" sz="1200" b="1" dirty="0" err="1">
                <a:solidFill>
                  <a:srgbClr val="5B9BD5">
                    <a:lumMod val="75000"/>
                  </a:srgbClr>
                </a:solidFill>
                <a:latin typeface="Andale Sans UI"/>
                <a:cs typeface="Times New Roman" pitchFamily="18" charset="0"/>
              </a:rPr>
              <a:t>проактив</a:t>
            </a:r>
            <a:r>
              <a:rPr lang="ru-RU" sz="1200" b="1" dirty="0">
                <a:solidFill>
                  <a:srgbClr val="5B9BD5">
                    <a:lumMod val="75000"/>
                  </a:srgbClr>
                </a:solidFill>
                <a:latin typeface="Andale Sans UI"/>
                <a:cs typeface="Times New Roman" pitchFamily="18" charset="0"/>
              </a:rPr>
              <a:t> добавлена новая категория застрахованного - "Лицо, в период приостановления ТД после окончания военной службы" 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5B9BD5">
                    <a:lumMod val="75000"/>
                  </a:srgbClr>
                </a:solidFill>
                <a:latin typeface="Andale Sans UI"/>
                <a:cs typeface="Times New Roman" pitchFamily="18" charset="0"/>
              </a:rPr>
              <a:t>В случае, если временная нетрудоспособность наступила после возобновления трудового договора, пособие выплачивается за первые 3 дня за счет средств работодателя.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5B9BD5">
                    <a:lumMod val="75000"/>
                  </a:srgbClr>
                </a:solidFill>
                <a:latin typeface="Andale Sans UI"/>
                <a:cs typeface="Times New Roman" pitchFamily="18" charset="0"/>
              </a:rPr>
              <a:t>Сведения об окончании прохождения работником военной службы предоставляются работодателем.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26382" y="5671762"/>
            <a:ext cx="8855968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C00000"/>
                </a:solidFill>
                <a:cs typeface="Times New Roman" panose="02020603050405020304" pitchFamily="18" charset="0"/>
              </a:rPr>
              <a:t>*Напоминаем,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что согласно  п.12 Постановления  1540  периоды  приходящихся на период</a:t>
            </a:r>
            <a:r>
              <a:rPr lang="ru-RU" sz="1200" b="1" dirty="0">
                <a:solidFill>
                  <a:srgbClr val="5B9BD5">
                    <a:lumMod val="75000"/>
                  </a:srgbClr>
                </a:solidFill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приостановления действия трудового договора участника СВО, исключаются  из расчета  пособий по временной  нетрудоспособности. Например, если в расчётном периоде был годовой контракт в армии — из 730 дней вычитается 365 дней этой службы.</a:t>
            </a:r>
          </a:p>
          <a:p>
            <a:pPr algn="just"/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4910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3">
            <a:extLst>
              <a:ext uri="{FF2B5EF4-FFF2-40B4-BE49-F238E27FC236}">
                <a16:creationId xmlns:a16="http://schemas.microsoft.com/office/drawing/2014/main" id="{19393425-28B6-1449-BDD3-5E8A0B6927AA}"/>
              </a:ext>
            </a:extLst>
          </p:cNvPr>
          <p:cNvSpPr/>
          <p:nvPr/>
        </p:nvSpPr>
        <p:spPr>
          <a:xfrm>
            <a:off x="1524000" y="3986212"/>
            <a:ext cx="3545444" cy="2871788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pPr defTabSz="514337"/>
            <a:endParaRPr sz="900">
              <a:solidFill>
                <a:prstClr val="black"/>
              </a:solidFill>
              <a:latin typeface="Montserrat" pitchFamily="2" charset="-52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3753" y="1507117"/>
            <a:ext cx="7276199" cy="809741"/>
          </a:xfrm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 Light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 Light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 Light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 Light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 Light"/>
                <a:cs typeface="Times New Roman" panose="02020603050405020304" pitchFamily="18" charset="0"/>
              </a:rPr>
              <a:t>С 01 сентября 2023 года в соответствии с Федеральным законом от 05.12.2022 №491-ФЗ и Постановлением Правительства  РФ от 06.05.2023 №714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 Light"/>
                <a:cs typeface="Times New Roman" panose="02020603050405020304" pitchFamily="18" charset="0"/>
              </a:rPr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623753" y="2896885"/>
            <a:ext cx="6983333" cy="327044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 помимо 4 выходных дней один раз в месяц для ухода за детьми-инвалидами могут использовать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однократно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24 дополнительных выходных подряд в год.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используется более 4 дополнительных выходных подряд, график их предоставления нужно согласовать с работодателем.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Правом однократного использования до 24 дополнительных дней могут воспользоваться оба родителя, разделив эти дни по своему усмотрению.</a:t>
            </a:r>
          </a:p>
          <a:p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978318" y="387301"/>
            <a:ext cx="6624736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Возмещение страхователям расходов</a:t>
            </a:r>
            <a:r>
              <a:rPr lang="ru-RU" sz="800" dirty="0">
                <a:solidFill>
                  <a:prstClr val="black"/>
                </a:solidFill>
                <a:latin typeface="Montserrat"/>
              </a:rPr>
              <a:t>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оплату дополнительных выходных дней, предоставляемых для ухода за детьми-инвалидами одному из родителей  </a:t>
            </a:r>
          </a:p>
        </p:txBody>
      </p:sp>
    </p:spTree>
    <p:extLst>
      <p:ext uri="{BB962C8B-B14F-4D97-AF65-F5344CB8AC3E}">
        <p14:creationId xmlns:p14="http://schemas.microsoft.com/office/powerpoint/2010/main" val="1353862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3">
            <a:extLst>
              <a:ext uri="{FF2B5EF4-FFF2-40B4-BE49-F238E27FC236}">
                <a16:creationId xmlns:a16="http://schemas.microsoft.com/office/drawing/2014/main" id="{19393425-28B6-1449-BDD3-5E8A0B6927AA}"/>
              </a:ext>
            </a:extLst>
          </p:cNvPr>
          <p:cNvSpPr/>
          <p:nvPr/>
        </p:nvSpPr>
        <p:spPr>
          <a:xfrm>
            <a:off x="1524000" y="3986212"/>
            <a:ext cx="3545444" cy="2871788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pPr defTabSz="514337"/>
            <a:endParaRPr sz="900">
              <a:solidFill>
                <a:prstClr val="black"/>
              </a:solidFill>
              <a:latin typeface="Montserrat" pitchFamily="2" charset="-52"/>
            </a:endParaRPr>
          </a:p>
        </p:txBody>
      </p:sp>
      <p:sp>
        <p:nvSpPr>
          <p:cNvPr id="24" name="object 38"/>
          <p:cNvSpPr txBox="1">
            <a:spLocks noGrp="1"/>
          </p:cNvSpPr>
          <p:nvPr>
            <p:ph type="title"/>
          </p:nvPr>
        </p:nvSpPr>
        <p:spPr>
          <a:xfrm>
            <a:off x="2989285" y="363014"/>
            <a:ext cx="6897756" cy="284213"/>
          </a:xfrm>
          <a:prstGeom prst="rect">
            <a:avLst/>
          </a:prstGeom>
        </p:spPr>
        <p:txBody>
          <a:bodyPr vert="horz" wrap="square" lIns="0" tIns="7144" rIns="0" bIns="0" rtlCol="0" anchor="ctr">
            <a:spAutoFit/>
          </a:bodyPr>
          <a:lstStyle/>
          <a:p>
            <a:pPr marL="7144" algn="ctr">
              <a:spcBef>
                <a:spcPts val="56"/>
              </a:spcBef>
            </a:pP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что обратить внимание!</a:t>
            </a:r>
            <a:endParaRPr sz="1800" b="1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95865" y="1105639"/>
            <a:ext cx="7966998" cy="5394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Дополнительные оплачиваемые выходные дни не предоставляются родителю (опекуну, попечителю) в период его очередного ежегодного оплачиваемого отпуска, отпуска без сохранения заработной платы, отпуска по уходу за ребенком до достижения им возраста 3 лет. При этом у другого родителя (опекуна, попечителя) сохраняется право на 4 дополнительных оплачиваемых выходных дня. </a:t>
            </a:r>
          </a:p>
          <a:p>
            <a:pPr marL="34290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ru-RU" sz="1600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 наличии в семье более одного ребенка-инвалида количество дополнительных оплачиваемых выходных дней не увеличивается. </a:t>
            </a:r>
          </a:p>
          <a:p>
            <a:pPr marL="34290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ru-RU" sz="1600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Дополнительные оплачиваемые выходные дни, предоставленные, но не использованные в календарном месяце родителем (опекуном, попечителем) в связи с его временной нетрудоспособностью, предоставляются ему в этом же календарном месяце. </a:t>
            </a:r>
          </a:p>
          <a:p>
            <a:pPr marL="34290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ru-RU" sz="1600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 дополнительных оплачиваемых выходных дня, не использованные в календарном месяце, на другой календарный месяц не переносятся, но накапливаются.</a:t>
            </a:r>
          </a:p>
          <a:p>
            <a:pPr marL="34290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ru-RU" sz="1600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Предоставление оплачиваемых выходных дней для ухода за ребенком-инвалидом осуществляется в пределах одного календарного года и на следующий год не переносится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252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3">
            <a:extLst>
              <a:ext uri="{FF2B5EF4-FFF2-40B4-BE49-F238E27FC236}">
                <a16:creationId xmlns:a16="http://schemas.microsoft.com/office/drawing/2014/main" id="{19393425-28B6-1449-BDD3-5E8A0B6927AA}"/>
              </a:ext>
            </a:extLst>
          </p:cNvPr>
          <p:cNvSpPr/>
          <p:nvPr/>
        </p:nvSpPr>
        <p:spPr>
          <a:xfrm>
            <a:off x="1524000" y="3986212"/>
            <a:ext cx="3545444" cy="2871788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pPr defTabSz="514337"/>
            <a:endParaRPr sz="900">
              <a:solidFill>
                <a:prstClr val="black"/>
              </a:solidFill>
              <a:latin typeface="Montserrat" pitchFamily="2" charset="-52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15681" y="333924"/>
            <a:ext cx="8012905" cy="54175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50" b="1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добровольного вступления в правоотношения по ОСС на случай </a:t>
            </a:r>
            <a:r>
              <a:rPr lang="ru-RU" sz="1350" b="1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</a:t>
            </a:r>
            <a:r>
              <a:rPr lang="ru-RU" sz="1350" b="1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05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(ПП РФ от 02.10.2009 № 790, ст. 4.5 Федерального закона № 255-ФЗ)</a:t>
            </a:r>
            <a:endParaRPr lang="ru-RU" sz="105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175674" y="1295799"/>
            <a:ext cx="8152004" cy="397921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Заявление  подается в ЕПГУ.  Факт регистрации подтверждается выдачей лицу уведомления о регистрации его в качестве страхователя, добровольно вступившего в правоотношения по ОСС с присвоением регистрационного номера (Приказ Минтруда № 202)</a:t>
            </a:r>
          </a:p>
          <a:p>
            <a:endParaRPr lang="ru-RU" sz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Страхователи уплачивают страховые взносы страховщику исходя из стоимости страхового года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определяемого как произведение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минимального размера оплаты труда, установленного федеральным законом на начало финансового года, за который уплачиваются страховые взносы, а в районах и местностях, в которых в установленном порядке применяются районные коэффициенты к заработной плате,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минимального размера оплаты труда, определенного с учетом коэффициентов, и тарифа страховых взносов, установленного подпунктом 2 пункта 2 статьи 425 Налогового кодекса Российской Федерации в части страховых взносов в Фонд социального страхования Российской Федерации, увеличенное в 12 раз</a:t>
            </a:r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12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(МРОТ х РК х 2,9% х 12) </a:t>
            </a:r>
          </a:p>
          <a:p>
            <a:pPr algn="ctr"/>
            <a:endParaRPr lang="ru-RU" sz="1200" b="1" i="1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i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2026 году сумма взноса МРОТ 27093* р/к 1,4 * 2,9% * 12 = 12494,59 руб.</a:t>
            </a:r>
          </a:p>
          <a:p>
            <a:endParaRPr lang="ru-RU" sz="1200" b="1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Уплата страховых взносов страхователями производится единовременно либо по частям </a:t>
            </a:r>
            <a:r>
              <a:rPr lang="ru-RU" sz="12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31 декабря текущего года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с года подачи заявления о добровольном вступлении в правоотношения по обязательному социальному страхованию на случай временной нетрудоспособности и в связи с материнством.</a:t>
            </a:r>
          </a:p>
          <a:p>
            <a:endParaRPr lang="ru-RU" sz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Страхователи приобретают прав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на получение страхового обеспечения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условии уплаты ими страховых взносов за календарный год, предшествующий календарному году, в котором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настуВ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случае если страхователь не уплатил страховые взносы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очередной календарный год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31 декабря текущего года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правоотношения с ним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ОСС считаются прекратившимися с 1 января следующего года.</a:t>
            </a:r>
          </a:p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пил страховой случай.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175674" y="5418773"/>
            <a:ext cx="7939768" cy="99528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получение пособий возникает </a:t>
            </a:r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следующем году,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относительно года регистрации и/или оплаты страхового взноса</a:t>
            </a:r>
          </a:p>
          <a:p>
            <a:r>
              <a:rPr lang="ru-RU" sz="9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 </a:t>
            </a:r>
          </a:p>
          <a:p>
            <a:r>
              <a:rPr lang="ru-RU" sz="9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ИП зарегистрирован с 16.11.2025, страховой взнос оплачен в полном объеме 20.11.2025 – застрахованный имеет право на получение пособий по страховым случаям, начавшимся в 2026 году</a:t>
            </a:r>
          </a:p>
          <a:p>
            <a:pPr algn="ctr"/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55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дзаголовок 2"/>
          <p:cNvSpPr txBox="1">
            <a:spLocks/>
          </p:cNvSpPr>
          <p:nvPr/>
        </p:nvSpPr>
        <p:spPr>
          <a:xfrm>
            <a:off x="2711624" y="252793"/>
            <a:ext cx="7878296" cy="5046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56"/>
              </a:spcBef>
              <a:buNone/>
            </a:pP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Эксперимент по добровольному социальному страхованию </a:t>
            </a:r>
            <a:r>
              <a:rPr lang="ru-RU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самозанятых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hape 131"/>
          <p:cNvSpPr/>
          <p:nvPr/>
        </p:nvSpPr>
        <p:spPr>
          <a:xfrm>
            <a:off x="1671148" y="836672"/>
            <a:ext cx="7984301" cy="1051133"/>
          </a:xfrm>
          <a:prstGeom prst="roundRect">
            <a:avLst>
              <a:gd name="adj" fmla="val 9357"/>
            </a:avLst>
          </a:prstGeom>
          <a:solidFill>
            <a:schemeClr val="bg1"/>
          </a:solidFill>
          <a:ln w="38100">
            <a:solidFill>
              <a:schemeClr val="accent6">
                <a:lumMod val="40000"/>
                <a:lumOff val="60000"/>
              </a:schemeClr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just"/>
            <a:r>
              <a:rPr sz="1600" dirty="0" err="1">
                <a:solidFill>
                  <a:srgbClr val="594F8C"/>
                </a:solidFill>
                <a:latin typeface="Montserrat"/>
                <a:ea typeface="Montserrat"/>
                <a:cs typeface="Montserrat"/>
              </a:rPr>
              <a:t>Федеральный</a:t>
            </a:r>
            <a:r>
              <a:rPr sz="1600" dirty="0">
                <a:solidFill>
                  <a:srgbClr val="594F8C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sz="1600" dirty="0" err="1">
                <a:solidFill>
                  <a:srgbClr val="594F8C"/>
                </a:solidFill>
                <a:latin typeface="Montserrat"/>
                <a:ea typeface="Montserrat"/>
                <a:cs typeface="Montserrat"/>
              </a:rPr>
              <a:t>закон</a:t>
            </a:r>
            <a:r>
              <a:rPr sz="1600" dirty="0">
                <a:solidFill>
                  <a:srgbClr val="594F8C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sz="1600" dirty="0" err="1">
                <a:solidFill>
                  <a:srgbClr val="594F8C"/>
                </a:solidFill>
                <a:latin typeface="Montserrat"/>
                <a:ea typeface="Montserrat"/>
                <a:cs typeface="Montserrat"/>
              </a:rPr>
              <a:t>от</a:t>
            </a:r>
            <a:r>
              <a:rPr sz="1600" dirty="0">
                <a:solidFill>
                  <a:srgbClr val="594F8C"/>
                </a:solidFill>
                <a:latin typeface="Montserrat"/>
                <a:ea typeface="Montserrat"/>
                <a:cs typeface="Montserrat"/>
              </a:rPr>
              <a:t> 15.12.2025 №456-ФЗ «О </a:t>
            </a:r>
            <a:r>
              <a:rPr sz="1600" dirty="0" err="1">
                <a:solidFill>
                  <a:srgbClr val="594F8C"/>
                </a:solidFill>
                <a:latin typeface="Montserrat"/>
                <a:ea typeface="Montserrat"/>
                <a:cs typeface="Montserrat"/>
              </a:rPr>
              <a:t>проведении</a:t>
            </a:r>
            <a:r>
              <a:rPr sz="1600" dirty="0">
                <a:solidFill>
                  <a:srgbClr val="594F8C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sz="1600" dirty="0" err="1">
                <a:solidFill>
                  <a:srgbClr val="594F8C"/>
                </a:solidFill>
                <a:latin typeface="Montserrat"/>
                <a:ea typeface="Montserrat"/>
                <a:cs typeface="Montserrat"/>
              </a:rPr>
              <a:t>эксперимента</a:t>
            </a:r>
            <a:r>
              <a:rPr sz="1600" dirty="0">
                <a:solidFill>
                  <a:srgbClr val="594F8C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sz="1600" dirty="0" err="1">
                <a:solidFill>
                  <a:srgbClr val="594F8C"/>
                </a:solidFill>
                <a:latin typeface="Montserrat"/>
                <a:ea typeface="Montserrat"/>
                <a:cs typeface="Montserrat"/>
              </a:rPr>
              <a:t>по</a:t>
            </a:r>
            <a:r>
              <a:rPr sz="1600" dirty="0">
                <a:solidFill>
                  <a:srgbClr val="594F8C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sz="1600" dirty="0" err="1">
                <a:solidFill>
                  <a:srgbClr val="594F8C"/>
                </a:solidFill>
                <a:latin typeface="Montserrat"/>
                <a:ea typeface="Montserrat"/>
                <a:cs typeface="Montserrat"/>
              </a:rPr>
              <a:t>добровольному</a:t>
            </a:r>
            <a:r>
              <a:rPr sz="1600" dirty="0">
                <a:solidFill>
                  <a:srgbClr val="594F8C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sz="1600" dirty="0" err="1">
                <a:solidFill>
                  <a:srgbClr val="594F8C"/>
                </a:solidFill>
                <a:latin typeface="Montserrat"/>
                <a:ea typeface="Montserrat"/>
                <a:cs typeface="Montserrat"/>
              </a:rPr>
              <a:t>вступлению</a:t>
            </a:r>
            <a:r>
              <a:rPr sz="1600" dirty="0">
                <a:solidFill>
                  <a:srgbClr val="594F8C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sz="1600" dirty="0" err="1">
                <a:solidFill>
                  <a:srgbClr val="594F8C"/>
                </a:solidFill>
                <a:latin typeface="Montserrat"/>
                <a:ea typeface="Montserrat"/>
                <a:cs typeface="Montserrat"/>
              </a:rPr>
              <a:t>отдельных</a:t>
            </a:r>
            <a:r>
              <a:rPr sz="1600" dirty="0">
                <a:solidFill>
                  <a:srgbClr val="594F8C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sz="1600" dirty="0" err="1">
                <a:solidFill>
                  <a:srgbClr val="594F8C"/>
                </a:solidFill>
                <a:latin typeface="Montserrat"/>
                <a:ea typeface="Montserrat"/>
                <a:cs typeface="Montserrat"/>
              </a:rPr>
              <a:t>категорий</a:t>
            </a:r>
            <a:r>
              <a:rPr sz="1600" dirty="0">
                <a:solidFill>
                  <a:srgbClr val="594F8C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sz="1600" dirty="0" err="1">
                <a:solidFill>
                  <a:srgbClr val="594F8C"/>
                </a:solidFill>
                <a:latin typeface="Montserrat"/>
                <a:ea typeface="Montserrat"/>
                <a:cs typeface="Montserrat"/>
              </a:rPr>
              <a:t>граждан</a:t>
            </a:r>
            <a:r>
              <a:rPr sz="1600" dirty="0">
                <a:solidFill>
                  <a:srgbClr val="594F8C"/>
                </a:solidFill>
                <a:latin typeface="Montserrat"/>
                <a:ea typeface="Montserrat"/>
                <a:cs typeface="Montserrat"/>
              </a:rPr>
              <a:t> в </a:t>
            </a:r>
            <a:r>
              <a:rPr sz="1600" dirty="0" err="1">
                <a:solidFill>
                  <a:srgbClr val="594F8C"/>
                </a:solidFill>
                <a:latin typeface="Montserrat"/>
                <a:ea typeface="Montserrat"/>
                <a:cs typeface="Montserrat"/>
              </a:rPr>
              <a:t>правоотношения</a:t>
            </a:r>
            <a:r>
              <a:rPr sz="1600" dirty="0">
                <a:solidFill>
                  <a:srgbClr val="594F8C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sz="1600" dirty="0" err="1">
                <a:solidFill>
                  <a:srgbClr val="594F8C"/>
                </a:solidFill>
                <a:latin typeface="Montserrat"/>
                <a:ea typeface="Montserrat"/>
                <a:cs typeface="Montserrat"/>
              </a:rPr>
              <a:t>по</a:t>
            </a:r>
            <a:r>
              <a:rPr sz="1600" dirty="0">
                <a:solidFill>
                  <a:srgbClr val="594F8C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sz="1600" dirty="0" err="1">
                <a:solidFill>
                  <a:srgbClr val="594F8C"/>
                </a:solidFill>
                <a:latin typeface="Montserrat"/>
                <a:ea typeface="Montserrat"/>
                <a:cs typeface="Montserrat"/>
              </a:rPr>
              <a:t>обязательному</a:t>
            </a:r>
            <a:r>
              <a:rPr sz="1600" dirty="0">
                <a:solidFill>
                  <a:srgbClr val="594F8C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sz="1600" dirty="0" err="1">
                <a:solidFill>
                  <a:srgbClr val="594F8C"/>
                </a:solidFill>
                <a:latin typeface="Montserrat"/>
                <a:ea typeface="Montserrat"/>
                <a:cs typeface="Montserrat"/>
              </a:rPr>
              <a:t>социальному</a:t>
            </a:r>
            <a:r>
              <a:rPr sz="1600" dirty="0">
                <a:solidFill>
                  <a:srgbClr val="594F8C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sz="1600" dirty="0" err="1">
                <a:solidFill>
                  <a:srgbClr val="594F8C"/>
                </a:solidFill>
                <a:latin typeface="Montserrat"/>
                <a:ea typeface="Montserrat"/>
                <a:cs typeface="Montserrat"/>
              </a:rPr>
              <a:t>страхованию</a:t>
            </a:r>
            <a:r>
              <a:rPr sz="1600" dirty="0">
                <a:solidFill>
                  <a:srgbClr val="594F8C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sz="1600" dirty="0" err="1">
                <a:solidFill>
                  <a:srgbClr val="594F8C"/>
                </a:solidFill>
                <a:latin typeface="Montserrat"/>
                <a:ea typeface="Montserrat"/>
                <a:cs typeface="Montserrat"/>
              </a:rPr>
              <a:t>на</a:t>
            </a:r>
            <a:r>
              <a:rPr sz="1600" dirty="0">
                <a:solidFill>
                  <a:srgbClr val="594F8C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sz="1600" dirty="0" err="1">
                <a:solidFill>
                  <a:srgbClr val="594F8C"/>
                </a:solidFill>
                <a:latin typeface="Montserrat"/>
                <a:ea typeface="Montserrat"/>
                <a:cs typeface="Montserrat"/>
              </a:rPr>
              <a:t>случай</a:t>
            </a:r>
            <a:r>
              <a:rPr sz="1600" dirty="0">
                <a:solidFill>
                  <a:srgbClr val="594F8C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sz="1600" dirty="0" err="1">
                <a:solidFill>
                  <a:srgbClr val="594F8C"/>
                </a:solidFill>
                <a:latin typeface="Montserrat"/>
                <a:ea typeface="Montserrat"/>
                <a:cs typeface="Montserrat"/>
              </a:rPr>
              <a:t>временной</a:t>
            </a:r>
            <a:r>
              <a:rPr sz="1600" dirty="0">
                <a:solidFill>
                  <a:srgbClr val="594F8C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sz="1600" dirty="0" err="1">
                <a:solidFill>
                  <a:srgbClr val="594F8C"/>
                </a:solidFill>
                <a:latin typeface="Montserrat"/>
                <a:ea typeface="Montserrat"/>
                <a:cs typeface="Montserrat"/>
              </a:rPr>
              <a:t>нетрудоспособности</a:t>
            </a:r>
            <a:r>
              <a:rPr sz="1600" dirty="0">
                <a:solidFill>
                  <a:srgbClr val="594F8C"/>
                </a:solidFill>
                <a:latin typeface="Montserrat"/>
                <a:ea typeface="Montserrat"/>
                <a:cs typeface="Montserrat"/>
              </a:rPr>
              <a:t>»</a:t>
            </a:r>
          </a:p>
        </p:txBody>
      </p:sp>
      <p:sp>
        <p:nvSpPr>
          <p:cNvPr id="8" name="Shape 165"/>
          <p:cNvSpPr txBox="1"/>
          <p:nvPr/>
        </p:nvSpPr>
        <p:spPr>
          <a:xfrm>
            <a:off x="1793055" y="6101383"/>
            <a:ext cx="4035001" cy="3221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400" b="1" spc="-15" dirty="0" err="1">
                <a:solidFill>
                  <a:schemeClr val="accent5">
                    <a:lumMod val="75000"/>
                  </a:schemeClr>
                </a:solidFill>
                <a:latin typeface="Montserrat"/>
                <a:ea typeface="Montserrat"/>
                <a:cs typeface="Montserrat"/>
              </a:rPr>
              <a:t>Срок</a:t>
            </a:r>
            <a:r>
              <a:rPr sz="1400" b="1" spc="-15" dirty="0">
                <a:solidFill>
                  <a:schemeClr val="accent5">
                    <a:lumMod val="75000"/>
                  </a:schemeClr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sz="1400" b="1" spc="-15" dirty="0" err="1">
                <a:solidFill>
                  <a:schemeClr val="accent5">
                    <a:lumMod val="75000"/>
                  </a:schemeClr>
                </a:solidFill>
                <a:latin typeface="Montserrat"/>
                <a:ea typeface="Montserrat"/>
                <a:cs typeface="Montserrat"/>
              </a:rPr>
              <a:t>проведения</a:t>
            </a:r>
            <a:r>
              <a:rPr sz="1400" b="1" spc="-15" dirty="0">
                <a:solidFill>
                  <a:schemeClr val="accent5">
                    <a:lumMod val="75000"/>
                  </a:schemeClr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sz="1400" b="1" spc="-15" dirty="0" err="1">
                <a:solidFill>
                  <a:schemeClr val="accent5">
                    <a:lumMod val="75000"/>
                  </a:schemeClr>
                </a:solidFill>
                <a:latin typeface="Montserrat"/>
                <a:ea typeface="Montserrat"/>
                <a:cs typeface="Montserrat"/>
              </a:rPr>
              <a:t>эксперимента</a:t>
            </a:r>
            <a:r>
              <a:rPr sz="1400" b="1" spc="-15" dirty="0">
                <a:solidFill>
                  <a:schemeClr val="accent5">
                    <a:lumMod val="75000"/>
                  </a:schemeClr>
                </a:solidFill>
                <a:latin typeface="Montserrat"/>
                <a:ea typeface="Montserrat"/>
                <a:cs typeface="Montserrat"/>
              </a:rPr>
              <a:t>: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hape 166"/>
          <p:cNvSpPr/>
          <p:nvPr/>
        </p:nvSpPr>
        <p:spPr>
          <a:xfrm>
            <a:off x="5453449" y="6101383"/>
            <a:ext cx="3501106" cy="509129"/>
          </a:xfrm>
          <a:prstGeom prst="roundRect">
            <a:avLst>
              <a:gd name="adj" fmla="val 9357"/>
            </a:avLst>
          </a:prstGeom>
          <a:noFill/>
          <a:ln w="38100">
            <a:solidFill>
              <a:schemeClr val="accent5"/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just"/>
            <a:r>
              <a:rPr sz="1600">
                <a:solidFill>
                  <a:srgbClr val="594F8C"/>
                </a:solidFill>
                <a:latin typeface="Montserrat"/>
                <a:ea typeface="Montserrat"/>
                <a:cs typeface="Montserrat"/>
              </a:rPr>
              <a:t>С 01.01.2026 до 31.12.2028</a:t>
            </a:r>
          </a:p>
        </p:txBody>
      </p:sp>
      <p:sp>
        <p:nvSpPr>
          <p:cNvPr id="10" name="Shape 132"/>
          <p:cNvSpPr/>
          <p:nvPr/>
        </p:nvSpPr>
        <p:spPr>
          <a:xfrm>
            <a:off x="1671148" y="1921638"/>
            <a:ext cx="7984300" cy="1945896"/>
          </a:xfrm>
          <a:prstGeom prst="roundRect">
            <a:avLst>
              <a:gd name="adj" fmla="val 9357"/>
            </a:avLst>
          </a:prstGeom>
          <a:solidFill>
            <a:schemeClr val="bg1"/>
          </a:solidFill>
          <a:ln w="38100">
            <a:solidFill>
              <a:schemeClr val="accent6">
                <a:lumMod val="40000"/>
                <a:lumOff val="60000"/>
              </a:schemeClr>
            </a:solidFill>
            <a:prstDash val="solid"/>
          </a:ln>
        </p:spPr>
        <p:txBody>
          <a:bodyPr lIns="91440" tIns="45720" rIns="91440" bIns="45720" anchor="ctr"/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/>
            <a:r>
              <a:rPr sz="1200">
                <a:solidFill>
                  <a:srgbClr val="594F8C"/>
                </a:solidFill>
                <a:latin typeface="Montserrat"/>
                <a:ea typeface="Montserrat"/>
                <a:cs typeface="Montserrat"/>
              </a:rPr>
              <a:t>Приказом СФР от 30.12.2025 N 1781 утверждены формы документов, используемых участниками в рамках эксперимента:</a:t>
            </a:r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pPr marL="171450" indent="-171450" algn="just">
              <a:buFont typeface="Arial"/>
              <a:buChar char="•"/>
            </a:pPr>
            <a:r>
              <a:rPr sz="1200">
                <a:solidFill>
                  <a:srgbClr val="594F8C"/>
                </a:solidFill>
                <a:latin typeface="Montserrat"/>
                <a:ea typeface="Montserrat"/>
                <a:cs typeface="Montserrat"/>
              </a:rPr>
              <a:t>Заявление о вступлении в добровольные правоотношения</a:t>
            </a:r>
          </a:p>
          <a:p>
            <a:pPr marL="171450" indent="-171450" algn="just">
              <a:buFont typeface="Arial"/>
              <a:buChar char="•"/>
            </a:pPr>
            <a:r>
              <a:rPr sz="1200">
                <a:solidFill>
                  <a:srgbClr val="594F8C"/>
                </a:solidFill>
                <a:latin typeface="Montserrat"/>
                <a:ea typeface="Montserrat"/>
                <a:cs typeface="Montserrat"/>
              </a:rPr>
              <a:t>Заявление об изменении размера страховой суммы</a:t>
            </a:r>
          </a:p>
          <a:p>
            <a:pPr marL="171450" indent="-171450" algn="just">
              <a:buFont typeface="Arial"/>
              <a:buChar char="•"/>
            </a:pPr>
            <a:r>
              <a:rPr sz="1200">
                <a:solidFill>
                  <a:srgbClr val="594F8C"/>
                </a:solidFill>
                <a:latin typeface="Montserrat"/>
                <a:ea typeface="Montserrat"/>
                <a:cs typeface="Montserrat"/>
              </a:rPr>
              <a:t>Уведомление о приобретении права на получение пособия по временной нетрудоспособности при наступлении страхового случая</a:t>
            </a:r>
          </a:p>
          <a:p>
            <a:pPr marL="171450" indent="-171450" algn="just">
              <a:buFont typeface="Arial"/>
              <a:buChar char="•"/>
            </a:pPr>
            <a:r>
              <a:rPr sz="1200">
                <a:solidFill>
                  <a:srgbClr val="594F8C"/>
                </a:solidFill>
                <a:latin typeface="Montserrat"/>
                <a:ea typeface="Montserrat"/>
                <a:cs typeface="Montserrat"/>
              </a:rPr>
              <a:t>Согласие на выплату страхового обеспечения при наступлении страхового случая</a:t>
            </a:r>
          </a:p>
          <a:p>
            <a:pPr marL="171450" indent="-171450" algn="just">
              <a:buFont typeface="Arial"/>
              <a:buChar char="•"/>
            </a:pPr>
            <a:r>
              <a:rPr sz="1200">
                <a:solidFill>
                  <a:srgbClr val="594F8C"/>
                </a:solidFill>
                <a:latin typeface="Montserrat"/>
                <a:ea typeface="Montserrat"/>
                <a:cs typeface="Montserrat"/>
              </a:rPr>
              <a:t>Заявление о прекращении добровольных правоотношений</a:t>
            </a:r>
          </a:p>
          <a:p>
            <a:pPr marL="171450" indent="-171450" algn="just">
              <a:buFont typeface="Arial"/>
              <a:buChar char="•"/>
            </a:pPr>
            <a:r>
              <a:rPr sz="1200">
                <a:solidFill>
                  <a:srgbClr val="594F8C"/>
                </a:solidFill>
                <a:latin typeface="Montserrat"/>
                <a:ea typeface="Montserrat"/>
                <a:cs typeface="Montserrat"/>
              </a:rPr>
              <a:t>Уведомление о прекращении добровольных правоотношений</a:t>
            </a:r>
          </a:p>
        </p:txBody>
      </p:sp>
      <p:sp>
        <p:nvSpPr>
          <p:cNvPr id="11" name="Shape 133"/>
          <p:cNvSpPr/>
          <p:nvPr/>
        </p:nvSpPr>
        <p:spPr>
          <a:xfrm>
            <a:off x="1671148" y="3909956"/>
            <a:ext cx="7984300" cy="941253"/>
          </a:xfrm>
          <a:prstGeom prst="roundRect">
            <a:avLst>
              <a:gd name="adj" fmla="val 9357"/>
            </a:avLst>
          </a:prstGeom>
          <a:solidFill>
            <a:schemeClr val="bg1"/>
          </a:solidFill>
          <a:ln w="38100">
            <a:solidFill>
              <a:srgbClr val="FF7C80"/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just"/>
            <a:r>
              <a:rPr sz="1200">
                <a:solidFill>
                  <a:srgbClr val="594F8C"/>
                </a:solidFill>
                <a:latin typeface="Montserrat"/>
                <a:ea typeface="Montserrat"/>
                <a:cs typeface="Montserrat"/>
              </a:rPr>
              <a:t>Приказ Минтруда России от 09.09.2020 №585н «Об утверждении Правил подсчета и подтверждения страхового стажа для определения размеров пособий по временной нетрудоспособности, по беременности и родам»</a:t>
            </a:r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Shape 134"/>
          <p:cNvSpPr/>
          <p:nvPr/>
        </p:nvSpPr>
        <p:spPr>
          <a:xfrm>
            <a:off x="1671148" y="4860426"/>
            <a:ext cx="7984300" cy="1051133"/>
          </a:xfrm>
          <a:prstGeom prst="roundRect">
            <a:avLst>
              <a:gd name="adj" fmla="val 9357"/>
            </a:avLst>
          </a:prstGeom>
          <a:solidFill>
            <a:schemeClr val="bg1"/>
          </a:solidFill>
          <a:ln w="38100">
            <a:solidFill>
              <a:srgbClr val="FF7C80"/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just"/>
            <a:r>
              <a:rPr sz="1200">
                <a:solidFill>
                  <a:srgbClr val="594F8C"/>
                </a:solidFill>
                <a:latin typeface="Montserrat"/>
                <a:ea typeface="Montserrat"/>
                <a:cs typeface="Montserrat"/>
              </a:rPr>
              <a:t>Приказ Минздрава России от 23.11.2021 №1089н «Об утверждении Условий и порядка формирования листков нетрудоспособности в форме электронного документа и выдачи листков нетрудоспособности в форме документа на бумажном носителе в случаях, установленных законодательством Российской Федерации»</a:t>
            </a:r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97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161"/>
          <p:cNvPicPr/>
          <p:nvPr/>
        </p:nvPicPr>
        <p:blipFill>
          <a:blip r:embed="rId2"/>
          <a:srcRect l="25442" t="16123" r="6241" b="82698"/>
          <a:stretch/>
        </p:blipFill>
        <p:spPr>
          <a:xfrm>
            <a:off x="0" y="654022"/>
            <a:ext cx="12117293" cy="117643"/>
          </a:xfrm>
          <a:prstGeom prst="rect">
            <a:avLst/>
          </a:prstGeom>
        </p:spPr>
      </p:pic>
      <p:sp>
        <p:nvSpPr>
          <p:cNvPr id="162" name="Shape 162"/>
          <p:cNvSpPr/>
          <p:nvPr/>
        </p:nvSpPr>
        <p:spPr>
          <a:xfrm>
            <a:off x="1171107" y="97069"/>
            <a:ext cx="10878262" cy="44627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0" indent="0" algn="l"/>
            <a:r>
              <a:rPr sz="2300" spc="-15">
                <a:solidFill>
                  <a:srgbClr val="594F8C"/>
                </a:solidFill>
                <a:latin typeface="Montserrat"/>
                <a:ea typeface="Montserrat"/>
                <a:cs typeface="Montserrat"/>
              </a:rPr>
              <a:t>Основные понятия</a:t>
            </a:r>
          </a:p>
        </p:txBody>
      </p:sp>
      <p:grpSp>
        <p:nvGrpSpPr>
          <p:cNvPr id="163" name="Shape 163"/>
          <p:cNvGrpSpPr/>
          <p:nvPr/>
        </p:nvGrpSpPr>
        <p:grpSpPr>
          <a:xfrm>
            <a:off x="1049167" y="952243"/>
            <a:ext cx="10826656" cy="4915337"/>
            <a:chOff x="457380" y="-12957"/>
            <a:chExt cx="10826656" cy="4915337"/>
          </a:xfrm>
        </p:grpSpPr>
        <p:grpSp>
          <p:nvGrpSpPr>
            <p:cNvPr id="167" name="Shape 167"/>
            <p:cNvGrpSpPr/>
            <p:nvPr/>
          </p:nvGrpSpPr>
          <p:grpSpPr>
            <a:xfrm>
              <a:off x="457380" y="-12957"/>
              <a:ext cx="4832830" cy="2333482"/>
              <a:chOff x="457380" y="-12957"/>
              <a:chExt cx="4832830" cy="2333482"/>
            </a:xfrm>
          </p:grpSpPr>
          <p:sp>
            <p:nvSpPr>
              <p:cNvPr id="168" name="Shape 168"/>
              <p:cNvSpPr/>
              <p:nvPr/>
            </p:nvSpPr>
            <p:spPr>
              <a:xfrm>
                <a:off x="543878" y="354617"/>
                <a:ext cx="4746332" cy="1965908"/>
              </a:xfrm>
              <a:prstGeom prst="roundRect">
                <a:avLst>
                  <a:gd name="adj" fmla="val 9357"/>
                </a:avLst>
              </a:prstGeom>
              <a:noFill/>
              <a:ln w="38100">
                <a:solidFill>
                  <a:schemeClr val="accent5"/>
                </a:solidFill>
                <a:prstDash val="solid"/>
              </a:ln>
            </p:spPr>
            <p:txBody>
              <a:bodyPr lIns="91440" tIns="45720" rIns="91440" bIns="45720" anchor="ctr"/>
              <a:lstStyle>
                <a:defPPr/>
                <a:lvl1pPr marL="0" lvl="0" indent="0" algn="l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indent="0" algn="l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indent="0" algn="l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indent="0" algn="l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indent="0" algn="l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indent="0" algn="l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indent="0" algn="l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indent="0" algn="l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1450" indent="-171450" algn="just">
                  <a:buFont typeface="Wingdings"/>
                  <a:buChar char="ü"/>
                </a:pPr>
                <a:r>
                  <a:rPr sz="1200" dirty="0" err="1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физические</a:t>
                </a:r>
                <a:r>
                  <a:rPr sz="1200" dirty="0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 </a:t>
                </a:r>
                <a:r>
                  <a:rPr sz="1200" dirty="0" err="1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лица</a:t>
                </a:r>
                <a:r>
                  <a:rPr sz="1200" dirty="0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, </a:t>
                </a:r>
                <a:r>
                  <a:rPr sz="1200" dirty="0" err="1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применяющие</a:t>
                </a:r>
                <a:r>
                  <a:rPr sz="1200" dirty="0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 </a:t>
                </a:r>
                <a:r>
                  <a:rPr sz="1200" dirty="0" err="1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специальный</a:t>
                </a:r>
                <a:r>
                  <a:rPr sz="1200" dirty="0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 </a:t>
                </a:r>
                <a:r>
                  <a:rPr sz="1200" dirty="0" err="1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налоговый</a:t>
                </a:r>
                <a:r>
                  <a:rPr sz="1200" dirty="0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 </a:t>
                </a:r>
                <a:r>
                  <a:rPr sz="1200" dirty="0" err="1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режим</a:t>
                </a:r>
                <a:r>
                  <a:rPr sz="1200" dirty="0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 "</a:t>
                </a:r>
                <a:r>
                  <a:rPr sz="1200" dirty="0" err="1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Налог</a:t>
                </a:r>
                <a:r>
                  <a:rPr sz="1200" dirty="0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 </a:t>
                </a:r>
                <a:r>
                  <a:rPr sz="1200" dirty="0" err="1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на</a:t>
                </a:r>
                <a:r>
                  <a:rPr sz="1200" dirty="0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 </a:t>
                </a:r>
                <a:r>
                  <a:rPr sz="1200" dirty="0" err="1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профессиональный</a:t>
                </a:r>
                <a:r>
                  <a:rPr sz="1200" dirty="0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 </a:t>
                </a:r>
                <a:r>
                  <a:rPr sz="1200" dirty="0" err="1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доход</a:t>
                </a:r>
                <a:r>
                  <a:rPr sz="1200" dirty="0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" в </a:t>
                </a:r>
                <a:r>
                  <a:rPr sz="1200" dirty="0" err="1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соответствии</a:t>
                </a:r>
                <a:r>
                  <a:rPr sz="1200" dirty="0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 с </a:t>
                </a:r>
                <a:r>
                  <a:rPr sz="1200" dirty="0" err="1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Федеральным</a:t>
                </a:r>
                <a:r>
                  <a:rPr sz="1200" dirty="0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 </a:t>
                </a:r>
                <a:r>
                  <a:rPr sz="1200" dirty="0" err="1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законом</a:t>
                </a:r>
                <a:r>
                  <a:rPr sz="1200" dirty="0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 </a:t>
                </a:r>
                <a:r>
                  <a:rPr sz="1200" dirty="0" err="1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от</a:t>
                </a:r>
                <a:r>
                  <a:rPr sz="1200" dirty="0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 27 </a:t>
                </a:r>
                <a:r>
                  <a:rPr sz="1200" dirty="0" err="1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ноября</a:t>
                </a:r>
                <a:r>
                  <a:rPr sz="1200" dirty="0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 2018 </a:t>
                </a:r>
                <a:r>
                  <a:rPr sz="1200" dirty="0" err="1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года</a:t>
                </a:r>
                <a:r>
                  <a:rPr sz="1200" dirty="0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 №422-ФЗ "О </a:t>
                </a:r>
                <a:r>
                  <a:rPr sz="1200" dirty="0" err="1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проведении</a:t>
                </a:r>
                <a:r>
                  <a:rPr sz="1200" dirty="0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 </a:t>
                </a:r>
                <a:r>
                  <a:rPr sz="1200" dirty="0" err="1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эксперимента</a:t>
                </a:r>
                <a:r>
                  <a:rPr sz="1200" dirty="0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 </a:t>
                </a:r>
                <a:r>
                  <a:rPr sz="1200" dirty="0" err="1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по</a:t>
                </a:r>
                <a:r>
                  <a:rPr sz="1200" dirty="0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 </a:t>
                </a:r>
                <a:r>
                  <a:rPr sz="1200" dirty="0" err="1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установлению</a:t>
                </a:r>
                <a:r>
                  <a:rPr sz="1200" dirty="0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 </a:t>
                </a:r>
                <a:r>
                  <a:rPr sz="1200" dirty="0" err="1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специального</a:t>
                </a:r>
                <a:r>
                  <a:rPr sz="1200" dirty="0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 </a:t>
                </a:r>
                <a:r>
                  <a:rPr sz="1200" dirty="0" err="1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налогового</a:t>
                </a:r>
                <a:r>
                  <a:rPr sz="1200" dirty="0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 </a:t>
                </a:r>
                <a:r>
                  <a:rPr sz="1200" dirty="0" err="1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режима</a:t>
                </a:r>
                <a:r>
                  <a:rPr sz="1200" dirty="0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 "</a:t>
                </a:r>
                <a:r>
                  <a:rPr sz="1200" dirty="0" err="1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Налог</a:t>
                </a:r>
                <a:r>
                  <a:rPr sz="1200" dirty="0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 </a:t>
                </a:r>
                <a:r>
                  <a:rPr sz="1200" dirty="0" err="1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на</a:t>
                </a:r>
                <a:r>
                  <a:rPr sz="1200" dirty="0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 </a:t>
                </a:r>
                <a:r>
                  <a:rPr sz="1200" dirty="0" err="1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профессиональный</a:t>
                </a:r>
                <a:r>
                  <a:rPr sz="1200" dirty="0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 </a:t>
                </a:r>
                <a:r>
                  <a:rPr sz="1200" dirty="0" err="1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доход</a:t>
                </a:r>
                <a:r>
                  <a:rPr sz="1200" dirty="0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»</a:t>
                </a:r>
              </a:p>
              <a:p>
                <a:pPr marL="171450" indent="-171450" algn="just">
                  <a:buFont typeface="Wingdings"/>
                  <a:buChar char="ü"/>
                </a:pPr>
                <a:r>
                  <a:rPr sz="1200" dirty="0" err="1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Фонд</a:t>
                </a:r>
                <a:r>
                  <a:rPr sz="1200" dirty="0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 </a:t>
                </a:r>
                <a:r>
                  <a:rPr sz="1200" dirty="0" err="1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пенсионного</a:t>
                </a:r>
                <a:r>
                  <a:rPr sz="1200" dirty="0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 и </a:t>
                </a:r>
                <a:r>
                  <a:rPr sz="1200" dirty="0" err="1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социального</a:t>
                </a:r>
                <a:r>
                  <a:rPr sz="1200" dirty="0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 </a:t>
                </a:r>
                <a:r>
                  <a:rPr sz="1200" dirty="0" err="1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страхования</a:t>
                </a:r>
                <a:r>
                  <a:rPr sz="1200" dirty="0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 </a:t>
                </a:r>
                <a:r>
                  <a:rPr sz="1200" dirty="0" err="1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Российской</a:t>
                </a:r>
                <a:r>
                  <a:rPr sz="1200" dirty="0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 </a:t>
                </a:r>
                <a:r>
                  <a:rPr sz="1200" dirty="0" err="1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Федерации</a:t>
                </a:r>
                <a:r>
                  <a:rPr sz="1200" dirty="0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 и </a:t>
                </a:r>
                <a:r>
                  <a:rPr sz="1200" dirty="0" err="1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его</a:t>
                </a:r>
                <a:r>
                  <a:rPr sz="1200" dirty="0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 </a:t>
                </a:r>
                <a:r>
                  <a:rPr sz="1200" dirty="0" err="1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территориальные</a:t>
                </a:r>
                <a:r>
                  <a:rPr sz="1200" dirty="0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 </a:t>
                </a:r>
                <a:r>
                  <a:rPr sz="1200" dirty="0" err="1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органы</a:t>
                </a:r>
                <a:endParaRPr sz="1200" dirty="0">
                  <a:solidFill>
                    <a:srgbClr val="594F8C"/>
                  </a:solidFill>
                  <a:latin typeface="Montserrat"/>
                  <a:ea typeface="Montserrat"/>
                  <a:cs typeface="Montserrat"/>
                </a:endParaRPr>
              </a:p>
              <a:p>
                <a:pPr marL="171450" indent="-171450" algn="just">
                  <a:buFont typeface="Wingdings"/>
                  <a:buChar char="ü"/>
                </a:pPr>
                <a:r>
                  <a:rPr sz="1200" dirty="0" err="1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Налоговые</a:t>
                </a:r>
                <a:r>
                  <a:rPr sz="1200" dirty="0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 </a:t>
                </a:r>
                <a:r>
                  <a:rPr sz="1200" dirty="0" err="1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органы</a:t>
                </a:r>
                <a:endParaRPr sz="1200" dirty="0">
                  <a:solidFill>
                    <a:srgbClr val="594F8C"/>
                  </a:solidFill>
                  <a:latin typeface="Montserrat"/>
                  <a:ea typeface="Montserrat"/>
                  <a:cs typeface="Montserrat"/>
                </a:endParaRPr>
              </a:p>
            </p:txBody>
          </p:sp>
          <p:sp>
            <p:nvSpPr>
              <p:cNvPr id="169" name="Shape 169"/>
              <p:cNvSpPr txBox="1"/>
              <p:nvPr/>
            </p:nvSpPr>
            <p:spPr>
              <a:xfrm>
                <a:off x="457380" y="-12957"/>
                <a:ext cx="2739755" cy="32216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indent="0" algn="ctr"/>
                <a:r>
                  <a:rPr sz="1400" b="1" spc="-15" dirty="0" err="1">
                    <a:solidFill>
                      <a:schemeClr val="accent5">
                        <a:lumMod val="75000"/>
                      </a:schemeClr>
                    </a:solidFill>
                    <a:latin typeface="Montserrat"/>
                    <a:ea typeface="Montserrat"/>
                    <a:cs typeface="Montserrat"/>
                  </a:rPr>
                  <a:t>Участник</a:t>
                </a:r>
                <a:r>
                  <a:rPr sz="1400" b="1" spc="-15" dirty="0">
                    <a:solidFill>
                      <a:schemeClr val="accent5">
                        <a:lumMod val="75000"/>
                      </a:schemeClr>
                    </a:solidFill>
                    <a:latin typeface="Montserrat"/>
                    <a:ea typeface="Montserrat"/>
                    <a:cs typeface="Montserrat"/>
                  </a:rPr>
                  <a:t> </a:t>
                </a:r>
                <a:r>
                  <a:rPr sz="1400" b="1" spc="-15" dirty="0" err="1">
                    <a:solidFill>
                      <a:schemeClr val="accent5">
                        <a:lumMod val="75000"/>
                      </a:schemeClr>
                    </a:solidFill>
                    <a:latin typeface="Montserrat"/>
                    <a:ea typeface="Montserrat"/>
                    <a:cs typeface="Montserrat"/>
                  </a:rPr>
                  <a:t>эксперимента</a:t>
                </a:r>
                <a:r>
                  <a:rPr sz="1400" b="1" spc="-15" dirty="0">
                    <a:solidFill>
                      <a:schemeClr val="accent5">
                        <a:lumMod val="75000"/>
                      </a:schemeClr>
                    </a:solidFill>
                    <a:latin typeface="Montserrat"/>
                    <a:ea typeface="Montserrat"/>
                    <a:cs typeface="Montserrat"/>
                  </a:rPr>
                  <a:t>:</a:t>
                </a:r>
                <a:endParaRPr sz="18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70" name="Shape 170"/>
            <p:cNvGrpSpPr/>
            <p:nvPr/>
          </p:nvGrpSpPr>
          <p:grpSpPr>
            <a:xfrm>
              <a:off x="5880872" y="74217"/>
              <a:ext cx="5377932" cy="1816020"/>
              <a:chOff x="0" y="0"/>
              <a:chExt cx="5377932" cy="1816020"/>
            </a:xfrm>
          </p:grpSpPr>
          <p:sp>
            <p:nvSpPr>
              <p:cNvPr id="171" name="Shape 171"/>
              <p:cNvSpPr/>
              <p:nvPr/>
            </p:nvSpPr>
            <p:spPr>
              <a:xfrm>
                <a:off x="0" y="314624"/>
                <a:ext cx="5377932" cy="1501396"/>
              </a:xfrm>
              <a:prstGeom prst="roundRect">
                <a:avLst>
                  <a:gd name="adj" fmla="val 9357"/>
                </a:avLst>
              </a:prstGeom>
              <a:noFill/>
              <a:ln w="38100">
                <a:solidFill>
                  <a:schemeClr val="accent5"/>
                </a:solidFill>
                <a:prstDash val="solid"/>
              </a:ln>
            </p:spPr>
            <p:txBody>
              <a:bodyPr lIns="91440" tIns="45720" rIns="91440" bIns="45720" anchor="ctr"/>
              <a:lstStyle>
                <a:defPPr/>
                <a:lvl1pPr marL="0" lvl="0" indent="0" algn="l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indent="0" algn="l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indent="0" algn="l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indent="0" algn="l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indent="0" algn="l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indent="0" algn="l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indent="0" algn="l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indent="0" algn="l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/>
                <a:r>
                  <a:rPr sz="1200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Если самозанятый гражданин является индивидуальным предпринимателем, то необходимо выбрать вид добровольного страхования:</a:t>
                </a:r>
                <a:endPara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  <a:p>
                <a:pPr marL="171450" indent="-171450" algn="just">
                  <a:buFont typeface="Wingdings"/>
                  <a:buChar char="Ø"/>
                </a:pPr>
                <a:r>
                  <a:rPr sz="1200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Федеральный закон от 15.12.2025 №456-ФЗ</a:t>
                </a:r>
              </a:p>
              <a:p>
                <a:pPr marL="171450" indent="-171450" algn="just">
                  <a:buFont typeface="Wingdings"/>
                  <a:buChar char="Ø"/>
                </a:pPr>
                <a:r>
                  <a:rPr sz="1200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Статья 4.5 Федерального закона от 29.12.2006 №255-ФЗ</a:t>
                </a:r>
              </a:p>
              <a:p>
                <a:pPr marL="0" indent="0" algn="just"/>
                <a:endParaRPr sz="1200">
                  <a:solidFill>
                    <a:srgbClr val="594F8C"/>
                  </a:solidFill>
                  <a:latin typeface="Montserrat"/>
                  <a:ea typeface="Montserrat"/>
                  <a:cs typeface="Montserrat"/>
                </a:endParaRPr>
              </a:p>
            </p:txBody>
          </p:sp>
          <p:sp>
            <p:nvSpPr>
              <p:cNvPr id="172" name="Shape 172"/>
              <p:cNvSpPr txBox="1"/>
              <p:nvPr/>
            </p:nvSpPr>
            <p:spPr>
              <a:xfrm>
                <a:off x="25232" y="0"/>
                <a:ext cx="4035001" cy="44916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indent="0" algn="l"/>
                <a:r>
                  <a:rPr sz="1400" b="1" spc="-15">
                    <a:solidFill>
                      <a:schemeClr val="accent5">
                        <a:lumMod val="75000"/>
                      </a:schemeClr>
                    </a:solidFill>
                    <a:latin typeface="Montserrat"/>
                    <a:ea typeface="Montserrat"/>
                    <a:cs typeface="Montserrat"/>
                  </a:rPr>
                  <a:t>Ограничения по участию:</a:t>
                </a:r>
                <a:endPara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73" name="Shape 173"/>
            <p:cNvGrpSpPr/>
            <p:nvPr/>
          </p:nvGrpSpPr>
          <p:grpSpPr>
            <a:xfrm>
              <a:off x="457380" y="2527016"/>
              <a:ext cx="4919327" cy="2375364"/>
              <a:chOff x="457380" y="-99399"/>
              <a:chExt cx="4919327" cy="2375364"/>
            </a:xfrm>
          </p:grpSpPr>
          <p:sp>
            <p:nvSpPr>
              <p:cNvPr id="174" name="Shape 174"/>
              <p:cNvSpPr txBox="1"/>
              <p:nvPr/>
            </p:nvSpPr>
            <p:spPr>
              <a:xfrm>
                <a:off x="457380" y="-99399"/>
                <a:ext cx="4644986" cy="32216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indent="0" algn="l"/>
                <a:r>
                  <a:rPr sz="1400" b="1" spc="-15" dirty="0" err="1">
                    <a:solidFill>
                      <a:schemeClr val="accent5">
                        <a:lumMod val="75000"/>
                      </a:schemeClr>
                    </a:solidFill>
                    <a:latin typeface="Montserrat"/>
                    <a:ea typeface="Montserrat"/>
                    <a:cs typeface="Montserrat"/>
                  </a:rPr>
                  <a:t>Страховой</a:t>
                </a:r>
                <a:r>
                  <a:rPr sz="1400" b="1" spc="-15" dirty="0">
                    <a:solidFill>
                      <a:schemeClr val="accent5">
                        <a:lumMod val="75000"/>
                      </a:schemeClr>
                    </a:solidFill>
                    <a:latin typeface="Montserrat"/>
                    <a:ea typeface="Montserrat"/>
                    <a:cs typeface="Montserrat"/>
                  </a:rPr>
                  <a:t> </a:t>
                </a:r>
                <a:r>
                  <a:rPr sz="1400" b="1" spc="-15" dirty="0" err="1">
                    <a:solidFill>
                      <a:schemeClr val="accent5">
                        <a:lumMod val="75000"/>
                      </a:schemeClr>
                    </a:solidFill>
                    <a:latin typeface="Montserrat"/>
                    <a:ea typeface="Montserrat"/>
                    <a:cs typeface="Montserrat"/>
                  </a:rPr>
                  <a:t>случай</a:t>
                </a:r>
                <a:r>
                  <a:rPr sz="1400" b="1" spc="-15" dirty="0">
                    <a:solidFill>
                      <a:schemeClr val="accent5">
                        <a:lumMod val="75000"/>
                      </a:schemeClr>
                    </a:solidFill>
                    <a:latin typeface="Montserrat"/>
                    <a:ea typeface="Montserrat"/>
                    <a:cs typeface="Montserrat"/>
                  </a:rPr>
                  <a:t> в </a:t>
                </a:r>
                <a:r>
                  <a:rPr sz="1400" b="1" spc="-15" dirty="0" err="1">
                    <a:solidFill>
                      <a:schemeClr val="accent5">
                        <a:lumMod val="75000"/>
                      </a:schemeClr>
                    </a:solidFill>
                    <a:latin typeface="Montserrat"/>
                    <a:ea typeface="Montserrat"/>
                    <a:cs typeface="Montserrat"/>
                  </a:rPr>
                  <a:t>рамках</a:t>
                </a:r>
                <a:r>
                  <a:rPr sz="1400" b="1" spc="-15" dirty="0">
                    <a:solidFill>
                      <a:schemeClr val="accent5">
                        <a:lumMod val="75000"/>
                      </a:schemeClr>
                    </a:solidFill>
                    <a:latin typeface="Montserrat"/>
                    <a:ea typeface="Montserrat"/>
                    <a:cs typeface="Montserrat"/>
                  </a:rPr>
                  <a:t> </a:t>
                </a:r>
                <a:r>
                  <a:rPr sz="1400" b="1" spc="-15" dirty="0" err="1">
                    <a:solidFill>
                      <a:schemeClr val="accent5">
                        <a:lumMod val="75000"/>
                      </a:schemeClr>
                    </a:solidFill>
                    <a:latin typeface="Montserrat"/>
                    <a:ea typeface="Montserrat"/>
                    <a:cs typeface="Montserrat"/>
                  </a:rPr>
                  <a:t>эксперимента</a:t>
                </a:r>
                <a:r>
                  <a:rPr sz="1400" b="1" spc="-15" dirty="0">
                    <a:solidFill>
                      <a:schemeClr val="accent5">
                        <a:lumMod val="75000"/>
                      </a:schemeClr>
                    </a:solidFill>
                    <a:latin typeface="Montserrat"/>
                    <a:ea typeface="Montserrat"/>
                    <a:cs typeface="Montserrat"/>
                  </a:rPr>
                  <a:t>:</a:t>
                </a:r>
                <a:endParaRPr sz="18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5" name="Shape 175"/>
              <p:cNvSpPr/>
              <p:nvPr/>
            </p:nvSpPr>
            <p:spPr>
              <a:xfrm>
                <a:off x="457380" y="290006"/>
                <a:ext cx="4919327" cy="1985959"/>
              </a:xfrm>
              <a:prstGeom prst="roundRect">
                <a:avLst>
                  <a:gd name="adj" fmla="val 9357"/>
                </a:avLst>
              </a:prstGeom>
              <a:noFill/>
              <a:ln w="38100">
                <a:solidFill>
                  <a:schemeClr val="accent5"/>
                </a:solidFill>
                <a:prstDash val="solid"/>
              </a:ln>
            </p:spPr>
            <p:txBody>
              <a:bodyPr lIns="91440" tIns="45720" rIns="91440" bIns="45720" anchor="ctr"/>
              <a:lstStyle>
                <a:defPPr/>
                <a:lvl1pPr marL="0" lvl="0" indent="0" algn="l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indent="0" algn="l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indent="0" algn="l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indent="0" algn="l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indent="0" algn="l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indent="0" algn="l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indent="0" algn="l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indent="0" algn="l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1450" indent="-171450" algn="l">
                  <a:buFont typeface="Wingdings"/>
                  <a:buChar char="ü"/>
                </a:pPr>
                <a:r>
                  <a:rPr sz="1200" dirty="0" err="1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Утрата</a:t>
                </a:r>
                <a:r>
                  <a:rPr sz="1200" dirty="0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 </a:t>
                </a:r>
                <a:r>
                  <a:rPr sz="1200" dirty="0" err="1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трудоспособности</a:t>
                </a:r>
                <a:r>
                  <a:rPr sz="1200" dirty="0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 </a:t>
                </a:r>
                <a:r>
                  <a:rPr sz="1200" dirty="0" err="1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по</a:t>
                </a:r>
                <a:r>
                  <a:rPr sz="1200" dirty="0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 </a:t>
                </a:r>
                <a:r>
                  <a:rPr sz="1200" dirty="0" err="1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заболеванию</a:t>
                </a:r>
                <a:r>
                  <a:rPr sz="1200" dirty="0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 </a:t>
                </a:r>
                <a:r>
                  <a:rPr sz="1200" dirty="0" err="1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или</a:t>
                </a:r>
                <a:r>
                  <a:rPr sz="1200" dirty="0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 </a:t>
                </a:r>
                <a:r>
                  <a:rPr sz="1200" dirty="0" err="1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травме</a:t>
                </a:r>
                <a:endParaRPr sz="1200" dirty="0">
                  <a:solidFill>
                    <a:srgbClr val="594F8C"/>
                  </a:solidFill>
                  <a:latin typeface="Montserrat"/>
                  <a:ea typeface="Montserrat"/>
                  <a:cs typeface="Montserrat"/>
                </a:endParaRPr>
              </a:p>
              <a:p>
                <a:pPr marL="171450" indent="-171450" algn="l">
                  <a:buFont typeface="Wingdings"/>
                  <a:buChar char="ü"/>
                </a:pPr>
                <a:r>
                  <a:rPr sz="1200" dirty="0" err="1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Необходимость</a:t>
                </a:r>
                <a:r>
                  <a:rPr sz="1200" dirty="0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 </a:t>
                </a:r>
                <a:r>
                  <a:rPr sz="1200" dirty="0" err="1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ухода</a:t>
                </a:r>
                <a:r>
                  <a:rPr sz="1200" dirty="0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 </a:t>
                </a:r>
                <a:r>
                  <a:rPr sz="1200" dirty="0" err="1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за</a:t>
                </a:r>
                <a:r>
                  <a:rPr sz="1200" dirty="0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 </a:t>
                </a:r>
                <a:r>
                  <a:rPr sz="1200" dirty="0" err="1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больным</a:t>
                </a:r>
                <a:r>
                  <a:rPr sz="1200" dirty="0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 </a:t>
                </a:r>
                <a:r>
                  <a:rPr sz="1200" dirty="0" err="1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членом</a:t>
                </a:r>
                <a:r>
                  <a:rPr sz="1200" dirty="0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 </a:t>
                </a:r>
                <a:r>
                  <a:rPr sz="1200" dirty="0" err="1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семьи</a:t>
                </a:r>
                <a:r>
                  <a:rPr sz="1200" dirty="0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, в </a:t>
                </a:r>
                <a:r>
                  <a:rPr sz="1200" dirty="0" err="1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том</a:t>
                </a:r>
                <a:r>
                  <a:rPr sz="1200" dirty="0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 </a:t>
                </a:r>
                <a:r>
                  <a:rPr sz="1200" dirty="0" err="1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числе</a:t>
                </a:r>
                <a:r>
                  <a:rPr sz="1200" dirty="0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 </a:t>
                </a:r>
                <a:r>
                  <a:rPr sz="1200" dirty="0" err="1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за</a:t>
                </a:r>
                <a:r>
                  <a:rPr sz="1200" dirty="0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 </a:t>
                </a:r>
                <a:r>
                  <a:rPr sz="1200" dirty="0" err="1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больным</a:t>
                </a:r>
                <a:r>
                  <a:rPr sz="1200" dirty="0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 </a:t>
                </a:r>
                <a:r>
                  <a:rPr sz="1200" dirty="0" err="1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ребенком</a:t>
                </a:r>
                <a:endParaRPr sz="1200" dirty="0">
                  <a:solidFill>
                    <a:srgbClr val="594F8C"/>
                  </a:solidFill>
                  <a:latin typeface="Montserrat"/>
                  <a:ea typeface="Montserrat"/>
                  <a:cs typeface="Montserrat"/>
                </a:endParaRPr>
              </a:p>
              <a:p>
                <a:pPr marL="171450" indent="-171450" algn="l">
                  <a:buFont typeface="Wingdings"/>
                  <a:buChar char="ü"/>
                </a:pPr>
                <a:r>
                  <a:rPr sz="1200" dirty="0" err="1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Карантин</a:t>
                </a:r>
                <a:r>
                  <a:rPr sz="1200" dirty="0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 </a:t>
                </a:r>
                <a:r>
                  <a:rPr sz="1200" dirty="0" err="1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застрахованного</a:t>
                </a:r>
                <a:r>
                  <a:rPr sz="1200" dirty="0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 </a:t>
                </a:r>
                <a:r>
                  <a:rPr sz="1200" dirty="0" err="1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лица</a:t>
                </a:r>
                <a:r>
                  <a:rPr sz="1200" dirty="0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 </a:t>
                </a:r>
                <a:r>
                  <a:rPr sz="1200" dirty="0" err="1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или</a:t>
                </a:r>
                <a:r>
                  <a:rPr sz="1200" dirty="0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 </a:t>
                </a:r>
                <a:r>
                  <a:rPr sz="1200" dirty="0" err="1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ребенка</a:t>
                </a:r>
                <a:r>
                  <a:rPr sz="1200" dirty="0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 в </a:t>
                </a:r>
                <a:r>
                  <a:rPr sz="1200" dirty="0" err="1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возрасте</a:t>
                </a:r>
                <a:r>
                  <a:rPr sz="1200" dirty="0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 </a:t>
                </a:r>
                <a:r>
                  <a:rPr sz="1200" dirty="0" err="1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до</a:t>
                </a:r>
                <a:r>
                  <a:rPr sz="1200" dirty="0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 7 </a:t>
                </a:r>
                <a:r>
                  <a:rPr sz="1200" dirty="0" err="1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лет</a:t>
                </a:r>
                <a:endParaRPr sz="1200" dirty="0">
                  <a:solidFill>
                    <a:srgbClr val="594F8C"/>
                  </a:solidFill>
                  <a:latin typeface="Montserrat"/>
                  <a:ea typeface="Montserrat"/>
                  <a:cs typeface="Montserrat"/>
                </a:endParaRPr>
              </a:p>
              <a:p>
                <a:pPr marL="171450" indent="-171450" algn="l">
                  <a:buFont typeface="Wingdings"/>
                  <a:buChar char="ü"/>
                </a:pPr>
                <a:r>
                  <a:rPr sz="1200" dirty="0" err="1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Осуществление</a:t>
                </a:r>
                <a:r>
                  <a:rPr sz="1200" dirty="0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 </a:t>
                </a:r>
                <a:r>
                  <a:rPr sz="1200" dirty="0" err="1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протезирования</a:t>
                </a:r>
                <a:r>
                  <a:rPr sz="1200" dirty="0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 </a:t>
                </a:r>
                <a:r>
                  <a:rPr sz="1200" dirty="0" err="1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по</a:t>
                </a:r>
                <a:r>
                  <a:rPr sz="1200" dirty="0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 </a:t>
                </a:r>
                <a:r>
                  <a:rPr sz="1200" dirty="0" err="1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медицинским</a:t>
                </a:r>
                <a:r>
                  <a:rPr sz="1200" dirty="0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 </a:t>
                </a:r>
                <a:r>
                  <a:rPr sz="1200" dirty="0" err="1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показаниям</a:t>
                </a:r>
                <a:r>
                  <a:rPr sz="1200" dirty="0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 в </a:t>
                </a:r>
                <a:r>
                  <a:rPr sz="1200" dirty="0" err="1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стационаре</a:t>
                </a:r>
                <a:endParaRPr sz="1200" dirty="0">
                  <a:solidFill>
                    <a:srgbClr val="594F8C"/>
                  </a:solidFill>
                  <a:latin typeface="Montserrat"/>
                  <a:ea typeface="Montserrat"/>
                  <a:cs typeface="Montserrat"/>
                </a:endParaRPr>
              </a:p>
              <a:p>
                <a:pPr marL="171450" indent="-171450" algn="l">
                  <a:buFont typeface="Wingdings"/>
                  <a:buChar char="ü"/>
                </a:pPr>
                <a:r>
                  <a:rPr sz="1200" dirty="0" err="1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Лечение</a:t>
                </a:r>
                <a:r>
                  <a:rPr sz="1200" dirty="0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 в </a:t>
                </a:r>
                <a:r>
                  <a:rPr sz="1200" dirty="0" err="1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санатории</a:t>
                </a:r>
                <a:r>
                  <a:rPr sz="1200" dirty="0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 </a:t>
                </a:r>
                <a:r>
                  <a:rPr sz="1200" dirty="0" err="1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после</a:t>
                </a:r>
                <a:r>
                  <a:rPr sz="1200" dirty="0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 </a:t>
                </a:r>
                <a:r>
                  <a:rPr sz="1200" dirty="0" err="1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выписки</a:t>
                </a:r>
                <a:r>
                  <a:rPr sz="1200" dirty="0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 </a:t>
                </a:r>
                <a:r>
                  <a:rPr sz="1200" dirty="0" err="1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из</a:t>
                </a:r>
                <a:r>
                  <a:rPr sz="1200" dirty="0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 </a:t>
                </a:r>
                <a:r>
                  <a:rPr sz="1200" dirty="0" err="1">
                    <a:solidFill>
                      <a:srgbClr val="594F8C"/>
                    </a:solidFill>
                    <a:latin typeface="Montserrat"/>
                    <a:ea typeface="Montserrat"/>
                    <a:cs typeface="Montserrat"/>
                  </a:rPr>
                  <a:t>стационара</a:t>
                </a:r>
                <a:endParaRPr sz="1200" dirty="0">
                  <a:solidFill>
                    <a:srgbClr val="594F8C"/>
                  </a:solidFill>
                  <a:latin typeface="Montserrat"/>
                  <a:ea typeface="Montserrat"/>
                  <a:cs typeface="Montserrat"/>
                </a:endParaRPr>
              </a:p>
            </p:txBody>
          </p:sp>
        </p:grpSp>
        <p:sp>
          <p:nvSpPr>
            <p:cNvPr id="176" name="Shape 176"/>
            <p:cNvSpPr/>
            <p:nvPr/>
          </p:nvSpPr>
          <p:spPr>
            <a:xfrm>
              <a:off x="5906105" y="2481609"/>
              <a:ext cx="5377931" cy="1403802"/>
            </a:xfrm>
            <a:prstGeom prst="roundRect">
              <a:avLst>
                <a:gd name="adj" fmla="val 9357"/>
              </a:avLst>
            </a:prstGeom>
            <a:noFill/>
            <a:ln w="38100">
              <a:solidFill>
                <a:schemeClr val="accent5"/>
              </a:solidFill>
              <a:prstDash val="solid"/>
            </a:ln>
          </p:spPr>
          <p:txBody>
            <a:bodyPr lIns="91440" tIns="45720" rIns="91440" bIns="45720" anchor="ctr"/>
            <a:lstStyle>
              <a:defPPr/>
              <a:lvl1pPr marL="0" lvl="0" indent="0" algn="l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 algn="just">
                <a:buFont typeface="Wingdings"/>
                <a:buChar char="Ø"/>
              </a:pPr>
              <a:r>
                <a:rPr sz="1200">
                  <a:solidFill>
                    <a:srgbClr val="594F8C"/>
                  </a:solidFill>
                  <a:latin typeface="Montserrat"/>
                  <a:ea typeface="Montserrat"/>
                  <a:cs typeface="Montserrat"/>
                </a:rPr>
                <a:t>В электронном виде:</a:t>
              </a:r>
            </a:p>
            <a:p>
              <a:pPr marL="628650" lvl="1" indent="-171450" algn="just">
                <a:buFont typeface="Arial"/>
                <a:buChar char="•"/>
              </a:pPr>
              <a:r>
                <a:rPr sz="1200">
                  <a:solidFill>
                    <a:srgbClr val="594F8C"/>
                  </a:solidFill>
                  <a:latin typeface="Montserrat"/>
                  <a:ea typeface="Montserrat"/>
                  <a:cs typeface="Montserrat"/>
                </a:rPr>
                <a:t>мобильное приложение «Мой налог»</a:t>
              </a:r>
            </a:p>
            <a:p>
              <a:pPr marL="628650" lvl="1" indent="-171450" algn="just">
                <a:buFont typeface="Arial"/>
                <a:buChar char="•"/>
              </a:pPr>
              <a:r>
                <a:rPr sz="1200">
                  <a:solidFill>
                    <a:srgbClr val="594F8C"/>
                  </a:solidFill>
                  <a:latin typeface="Montserrat"/>
                  <a:ea typeface="Montserrat"/>
                  <a:cs typeface="Montserrat"/>
                </a:rPr>
                <a:t>ЕПГУ</a:t>
              </a:r>
            </a:p>
            <a:p>
              <a:pPr marL="171450" indent="-171450" algn="just">
                <a:buFont typeface="Wingdings"/>
                <a:buChar char="Ø"/>
              </a:pPr>
              <a:r>
                <a:rPr sz="1200">
                  <a:solidFill>
                    <a:srgbClr val="594F8C"/>
                  </a:solidFill>
                  <a:latin typeface="Montserrat"/>
                  <a:ea typeface="Montserrat"/>
                  <a:cs typeface="Montserrat"/>
                </a:rPr>
                <a:t>На бумажном носителе:</a:t>
              </a:r>
            </a:p>
            <a:p>
              <a:pPr marL="628650" lvl="1" indent="-171450" algn="just">
                <a:buFont typeface="Arial"/>
                <a:buChar char="•"/>
              </a:pPr>
              <a:r>
                <a:rPr sz="1200">
                  <a:solidFill>
                    <a:srgbClr val="594F8C"/>
                  </a:solidFill>
                  <a:latin typeface="Montserrat"/>
                  <a:ea typeface="Montserrat"/>
                  <a:cs typeface="Montserrat"/>
                </a:rPr>
                <a:t>в клиентской службе ОСФР</a:t>
              </a:r>
            </a:p>
          </p:txBody>
        </p:sp>
        <p:sp>
          <p:nvSpPr>
            <p:cNvPr id="177" name="Shape 177"/>
            <p:cNvSpPr txBox="1"/>
            <p:nvPr/>
          </p:nvSpPr>
          <p:spPr>
            <a:xfrm>
              <a:off x="5780065" y="2159442"/>
              <a:ext cx="3970745" cy="32216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indent="0" algn="ctr"/>
              <a:r>
                <a:rPr sz="1400" b="1" spc="-15">
                  <a:solidFill>
                    <a:schemeClr val="accent5">
                      <a:lumMod val="75000"/>
                    </a:schemeClr>
                  </a:solidFill>
                  <a:latin typeface="Montserrat"/>
                  <a:ea typeface="Montserrat"/>
                  <a:cs typeface="Montserrat"/>
                </a:rPr>
                <a:t>Взаимодействие осуществляется:</a:t>
              </a:r>
              <a:endParaRPr sz="18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3" name="Shape 381"/>
          <p:cNvSpPr/>
          <p:nvPr/>
        </p:nvSpPr>
        <p:spPr>
          <a:xfrm>
            <a:off x="6233805" y="5144891"/>
            <a:ext cx="5596081" cy="1445379"/>
          </a:xfrm>
          <a:prstGeom prst="roundRect">
            <a:avLst>
              <a:gd name="adj" fmla="val 9357"/>
            </a:avLst>
          </a:prstGeom>
          <a:solidFill>
            <a:schemeClr val="bg1"/>
          </a:solidFill>
          <a:ln w="38100">
            <a:solidFill>
              <a:srgbClr val="0070C0"/>
            </a:solidFill>
            <a:prstDash val="solid"/>
          </a:ln>
        </p:spPr>
        <p:txBody>
          <a:bodyPr lIns="91440" tIns="45720" rIns="91440" bIns="45720" anchor="ctr"/>
          <a:lstStyle/>
          <a:p>
            <a:pPr algn="just"/>
            <a:r>
              <a:rPr lang="ru-RU" sz="1200" dirty="0" smtClean="0">
                <a:solidFill>
                  <a:srgbClr val="FF0000"/>
                </a:solidFill>
                <a:latin typeface="Montserrat"/>
                <a:ea typeface="Montserrat"/>
                <a:cs typeface="Montserrat"/>
              </a:rPr>
              <a:t>Не </a:t>
            </a:r>
            <a:r>
              <a:rPr lang="ru-RU" sz="1200" dirty="0">
                <a:solidFill>
                  <a:srgbClr val="FF0000"/>
                </a:solidFill>
                <a:latin typeface="Montserrat"/>
                <a:ea typeface="Montserrat"/>
                <a:cs typeface="Montserrat"/>
              </a:rPr>
              <a:t>выплачиваются </a:t>
            </a:r>
            <a:r>
              <a:rPr lang="ru-RU" sz="1200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</a:rPr>
              <a:t>самозанятым</a:t>
            </a:r>
            <a:r>
              <a:rPr lang="ru-RU" sz="1200" dirty="0">
                <a:solidFill>
                  <a:srgbClr val="FF0000"/>
                </a:solidFill>
                <a:latin typeface="Montserrat"/>
                <a:ea typeface="Montserrat"/>
                <a:cs typeface="Montserrat"/>
              </a:rPr>
              <a:t>!!!</a:t>
            </a:r>
            <a:endParaRPr lang="ru-RU" sz="1200" dirty="0">
              <a:solidFill>
                <a:srgbClr val="FF0000"/>
              </a:solidFill>
            </a:endParaRPr>
          </a:p>
          <a:p>
            <a:pPr marL="0" indent="0" algn="just"/>
            <a:r>
              <a:rPr sz="1200" dirty="0" err="1" smtClean="0">
                <a:solidFill>
                  <a:srgbClr val="FF0000"/>
                </a:solidFill>
                <a:latin typeface="Montserrat"/>
                <a:ea typeface="Montserrat"/>
                <a:cs typeface="Montserrat"/>
              </a:rPr>
              <a:t>Пособие</a:t>
            </a:r>
            <a:r>
              <a:rPr sz="1200" dirty="0" smtClean="0">
                <a:solidFill>
                  <a:srgbClr val="FF0000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sz="1200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</a:rPr>
              <a:t>по</a:t>
            </a:r>
            <a:r>
              <a:rPr sz="1200" dirty="0">
                <a:solidFill>
                  <a:srgbClr val="FF0000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sz="1200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</a:rPr>
              <a:t>БиР</a:t>
            </a:r>
            <a:r>
              <a:rPr sz="1200" dirty="0">
                <a:solidFill>
                  <a:srgbClr val="FF0000"/>
                </a:solidFill>
                <a:latin typeface="Montserrat"/>
                <a:ea typeface="Montserrat"/>
                <a:cs typeface="Montserrat"/>
              </a:rPr>
              <a:t>  </a:t>
            </a:r>
            <a:endParaRPr sz="1200" dirty="0">
              <a:solidFill>
                <a:srgbClr val="FF0000"/>
              </a:solidFill>
            </a:endParaRPr>
          </a:p>
          <a:p>
            <a:pPr marL="0" indent="0" algn="just"/>
            <a:r>
              <a:rPr sz="1200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</a:rPr>
              <a:t>Единовременное</a:t>
            </a:r>
            <a:r>
              <a:rPr sz="1200" dirty="0">
                <a:solidFill>
                  <a:srgbClr val="FF0000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sz="1200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</a:rPr>
              <a:t>пособие</a:t>
            </a:r>
            <a:r>
              <a:rPr sz="1200" dirty="0">
                <a:solidFill>
                  <a:srgbClr val="FF0000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sz="1200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</a:rPr>
              <a:t>при</a:t>
            </a:r>
            <a:r>
              <a:rPr sz="1200" dirty="0">
                <a:solidFill>
                  <a:srgbClr val="FF0000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sz="1200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</a:rPr>
              <a:t>рождении</a:t>
            </a:r>
            <a:r>
              <a:rPr sz="1200" dirty="0">
                <a:solidFill>
                  <a:srgbClr val="FF0000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sz="1200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</a:rPr>
              <a:t>ребенка</a:t>
            </a:r>
            <a:r>
              <a:rPr sz="1200" dirty="0">
                <a:solidFill>
                  <a:srgbClr val="FF0000"/>
                </a:solidFill>
                <a:latin typeface="Montserrat"/>
                <a:ea typeface="Montserrat"/>
                <a:cs typeface="Montserrat"/>
              </a:rPr>
              <a:t>    </a:t>
            </a:r>
            <a:endParaRPr lang="ru-RU" sz="1200" dirty="0" smtClean="0">
              <a:solidFill>
                <a:srgbClr val="FF0000"/>
              </a:solidFill>
              <a:latin typeface="Montserrat"/>
              <a:ea typeface="Montserrat"/>
              <a:cs typeface="Montserrat"/>
            </a:endParaRPr>
          </a:p>
          <a:p>
            <a:pPr marL="0" indent="0" algn="just"/>
            <a:r>
              <a:rPr sz="1200" dirty="0" err="1" smtClean="0">
                <a:solidFill>
                  <a:srgbClr val="FF0000"/>
                </a:solidFill>
                <a:latin typeface="Montserrat"/>
                <a:ea typeface="Montserrat"/>
                <a:cs typeface="Montserrat"/>
              </a:rPr>
              <a:t>Ежемесячное</a:t>
            </a:r>
            <a:r>
              <a:rPr sz="1200" dirty="0" smtClean="0">
                <a:solidFill>
                  <a:srgbClr val="FF0000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sz="1200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</a:rPr>
              <a:t>пособие</a:t>
            </a:r>
            <a:r>
              <a:rPr sz="1200" dirty="0">
                <a:solidFill>
                  <a:srgbClr val="FF0000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sz="1200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</a:rPr>
              <a:t>по</a:t>
            </a:r>
            <a:r>
              <a:rPr sz="1200" dirty="0">
                <a:solidFill>
                  <a:srgbClr val="FF0000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sz="1200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</a:rPr>
              <a:t>уходу</a:t>
            </a:r>
            <a:r>
              <a:rPr sz="1200" dirty="0">
                <a:solidFill>
                  <a:srgbClr val="FF0000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sz="1200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</a:rPr>
              <a:t>за</a:t>
            </a:r>
            <a:r>
              <a:rPr sz="1200" dirty="0">
                <a:solidFill>
                  <a:srgbClr val="FF0000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sz="1200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</a:rPr>
              <a:t>ребенком</a:t>
            </a:r>
            <a:endParaRPr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18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дзаголовок 2"/>
          <p:cNvSpPr txBox="1">
            <a:spLocks/>
          </p:cNvSpPr>
          <p:nvPr/>
        </p:nvSpPr>
        <p:spPr>
          <a:xfrm>
            <a:off x="2789704" y="506757"/>
            <a:ext cx="7878296" cy="5046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56"/>
              </a:spcBef>
              <a:buNone/>
            </a:pP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Эксперимент по добровольному социальному страхованию </a:t>
            </a:r>
            <a:r>
              <a:rPr lang="ru-RU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самозанятых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910" y="1076948"/>
            <a:ext cx="7706571" cy="518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5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2">
            <a:extLst>
              <a:ext uri="{FF2B5EF4-FFF2-40B4-BE49-F238E27FC236}">
                <a16:creationId xmlns:a16="http://schemas.microsoft.com/office/drawing/2014/main" id="{AA83DE3E-0AD8-47AF-A594-6CB163C00FD3}"/>
              </a:ext>
            </a:extLst>
          </p:cNvPr>
          <p:cNvSpPr/>
          <p:nvPr/>
        </p:nvSpPr>
        <p:spPr>
          <a:xfrm>
            <a:off x="1524001" y="4393967"/>
            <a:ext cx="3502581" cy="2471738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lang="en-US" sz="1013" dirty="0">
              <a:solidFill>
                <a:prstClr val="black"/>
              </a:solidFill>
            </a:endParaRPr>
          </a:p>
        </p:txBody>
      </p:sp>
      <p:graphicFrame>
        <p:nvGraphicFramePr>
          <p:cNvPr id="10" name="Схема 9"/>
          <p:cNvGraphicFramePr/>
          <p:nvPr>
            <p:extLst/>
          </p:nvPr>
        </p:nvGraphicFramePr>
        <p:xfrm>
          <a:off x="2572941" y="915762"/>
          <a:ext cx="4387156" cy="1643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хема 11"/>
          <p:cNvGraphicFramePr/>
          <p:nvPr>
            <p:extLst/>
          </p:nvPr>
        </p:nvGraphicFramePr>
        <p:xfrm>
          <a:off x="5267908" y="2852937"/>
          <a:ext cx="4968552" cy="3608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1" name="Прямая со стрелкой 10"/>
          <p:cNvCxnSpPr/>
          <p:nvPr/>
        </p:nvCxnSpPr>
        <p:spPr>
          <a:xfrm>
            <a:off x="6584500" y="2636912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ma.savenkova.14\Desktop\ВО ВРЕМЯ ОТПУСКА!!!!!\ВКС 2022\IMG_0137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164" y="3094604"/>
            <a:ext cx="3347864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Группа 24"/>
          <p:cNvGrpSpPr/>
          <p:nvPr/>
        </p:nvGrpSpPr>
        <p:grpSpPr>
          <a:xfrm>
            <a:off x="7392145" y="1598168"/>
            <a:ext cx="2608289" cy="525439"/>
            <a:chOff x="1180048" y="761935"/>
            <a:chExt cx="2608289" cy="525439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1180048" y="761935"/>
              <a:ext cx="2608289" cy="525439"/>
            </a:xfrm>
            <a:prstGeom prst="rect">
              <a:avLst/>
            </a:prstGeom>
            <a:solidFill>
              <a:srgbClr val="0070C0"/>
            </a:solidFill>
            <a:ln w="19050" cap="flat" cmpd="sng" algn="ctr">
              <a:noFill/>
              <a:prstDash val="solid"/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7" name="Прямоугольник 26"/>
            <p:cNvSpPr/>
            <p:nvPr/>
          </p:nvSpPr>
          <p:spPr>
            <a:xfrm>
              <a:off x="1180048" y="761935"/>
              <a:ext cx="2608289" cy="5254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solidFill>
                    <a:sysClr val="window" lastClr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Пособие  по временной  нетрудоспособности</a:t>
              </a:r>
            </a:p>
          </p:txBody>
        </p:sp>
      </p:grpSp>
      <p:cxnSp>
        <p:nvCxnSpPr>
          <p:cNvPr id="28" name="Прямая со стрелкой 27"/>
          <p:cNvCxnSpPr>
            <a:endCxn id="26" idx="1"/>
          </p:cNvCxnSpPr>
          <p:nvPr/>
        </p:nvCxnSpPr>
        <p:spPr>
          <a:xfrm>
            <a:off x="6888088" y="1860887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54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3">
            <a:extLst>
              <a:ext uri="{FF2B5EF4-FFF2-40B4-BE49-F238E27FC236}">
                <a16:creationId xmlns:a16="http://schemas.microsoft.com/office/drawing/2014/main" id="{19393425-28B6-1449-BDD3-5E8A0B6927AA}"/>
              </a:ext>
            </a:extLst>
          </p:cNvPr>
          <p:cNvSpPr/>
          <p:nvPr/>
        </p:nvSpPr>
        <p:spPr>
          <a:xfrm>
            <a:off x="1524000" y="3986212"/>
            <a:ext cx="3545444" cy="2871788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pPr defTabSz="514337"/>
            <a:endParaRPr sz="900">
              <a:solidFill>
                <a:prstClr val="black"/>
              </a:solidFill>
              <a:latin typeface="Montserrat" pitchFamily="2" charset="-52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2789704" y="506757"/>
            <a:ext cx="7878296" cy="5046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56"/>
              </a:spcBef>
              <a:buNone/>
            </a:pP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Эксперимент по добровольному социальному страхованию </a:t>
            </a:r>
            <a:r>
              <a:rPr lang="ru-RU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самозанятых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333" y="1042610"/>
            <a:ext cx="7488832" cy="528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0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3538" y="450912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72388" y="1720782"/>
            <a:ext cx="7327726" cy="108012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4400" b="1" dirty="0">
                <a:solidFill>
                  <a:srgbClr val="002060"/>
                </a:solidFill>
                <a:latin typeface="+mj-lt"/>
                <a:ea typeface="+mj-ea"/>
                <a:cs typeface="Times New Roman" panose="02020603050405020304" pitchFamily="18" charset="0"/>
              </a:rPr>
              <a:t>Горячая линия для страхователей </a:t>
            </a:r>
          </a:p>
          <a:p>
            <a:pPr algn="ctr">
              <a:spcBef>
                <a:spcPct val="0"/>
              </a:spcBef>
            </a:pPr>
            <a:r>
              <a:rPr lang="ru-RU" sz="4400" b="1" dirty="0">
                <a:solidFill>
                  <a:srgbClr val="C00000"/>
                </a:solidFill>
                <a:latin typeface="+mj-lt"/>
                <a:ea typeface="+mj-ea"/>
                <a:cs typeface="Times New Roman" panose="02020603050405020304" pitchFamily="18" charset="0"/>
              </a:rPr>
              <a:t>319-129</a:t>
            </a:r>
          </a:p>
        </p:txBody>
      </p:sp>
    </p:spTree>
    <p:extLst>
      <p:ext uri="{BB962C8B-B14F-4D97-AF65-F5344CB8AC3E}">
        <p14:creationId xmlns:p14="http://schemas.microsoft.com/office/powerpoint/2010/main" val="160419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/>
          </p:nvPr>
        </p:nvGraphicFramePr>
        <p:xfrm>
          <a:off x="2429265" y="2348881"/>
          <a:ext cx="7560840" cy="2063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03713" y="668587"/>
            <a:ext cx="53544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kern="0" dirty="0">
                <a:solidFill>
                  <a:srgbClr val="002060"/>
                </a:solidFill>
                <a:latin typeface="+mj-lt"/>
                <a:cs typeface="Arial" pitchFamily="34" charset="0"/>
              </a:rPr>
              <a:t>Управление социального страхования осуществляет возмещение произведенных расходов страхователям</a:t>
            </a:r>
          </a:p>
        </p:txBody>
      </p:sp>
    </p:spTree>
    <p:extLst>
      <p:ext uri="{BB962C8B-B14F-4D97-AF65-F5344CB8AC3E}">
        <p14:creationId xmlns:p14="http://schemas.microsoft.com/office/powerpoint/2010/main" val="24962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2EC238A2-396B-3E27-72AF-A41107E8DEA7}"/>
              </a:ext>
            </a:extLst>
          </p:cNvPr>
          <p:cNvSpPr/>
          <p:nvPr/>
        </p:nvSpPr>
        <p:spPr>
          <a:xfrm>
            <a:off x="1524001" y="3529012"/>
            <a:ext cx="3502581" cy="2471738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lang="en-US" sz="1013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78616" y="2277390"/>
            <a:ext cx="8126203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7661" algn="just"/>
            <a:endParaRPr lang="ru-RU" sz="135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382228" y="464228"/>
            <a:ext cx="78686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7661" algn="ctr">
              <a:spcAft>
                <a:spcPts val="1061"/>
              </a:spcAft>
            </a:pPr>
            <a:r>
              <a:rPr lang="ru-RU" sz="1600" b="1" kern="50" dirty="0">
                <a:solidFill>
                  <a:srgbClr val="FF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ИНДЕКСАЦИЯ  ПОСОБИЙ  ПО ОБЯЗАТЕЛЬНОМУ СОЦИАЛЬНОМУ СТРАХОВАНИЮ НА  2026 ГОД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357321" y="4593107"/>
            <a:ext cx="7939801" cy="1156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7150" algn="just">
              <a:spcBef>
                <a:spcPts val="1125"/>
              </a:spcBef>
            </a:pPr>
            <a:r>
              <a:rPr lang="ru-RU" sz="1200" dirty="0">
                <a:ea typeface="Times New Roman" panose="02020603050405020304" pitchFamily="18" charset="0"/>
              </a:rPr>
              <a:t>Пособия  за  февраль 2026 </a:t>
            </a:r>
            <a:r>
              <a:rPr lang="ru-RU" sz="1200" dirty="0" smtClean="0">
                <a:ea typeface="Times New Roman" panose="02020603050405020304" pitchFamily="18" charset="0"/>
              </a:rPr>
              <a:t>проиндексированы  </a:t>
            </a:r>
            <a:r>
              <a:rPr lang="ru-RU" sz="1200" dirty="0">
                <a:ea typeface="Times New Roman" panose="02020603050405020304" pitchFamily="18" charset="0"/>
              </a:rPr>
              <a:t>1618 застрахованным получателям ежемесячных пособий  по уходу  за  ребёнком до  1,5 лет.  </a:t>
            </a:r>
          </a:p>
          <a:p>
            <a:pPr marR="57150" algn="just">
              <a:spcBef>
                <a:spcPts val="1125"/>
              </a:spcBef>
            </a:pPr>
            <a:r>
              <a:rPr lang="ru-RU" sz="1200" dirty="0">
                <a:ea typeface="Times New Roman" panose="02020603050405020304" pitchFamily="18" charset="0"/>
              </a:rPr>
              <a:t>Обращаем внимание на то, что размер ежемесячного пособия по уходу за ребенком, исчисленный из заработка застрахованного лица за 2 года, предшествующих году ухода в отпуск по уходу за ребенком, индексации не подлежит.</a:t>
            </a: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282527"/>
              </p:ext>
            </p:extLst>
          </p:nvPr>
        </p:nvGraphicFramePr>
        <p:xfrm>
          <a:off x="3039762" y="2026832"/>
          <a:ext cx="6928022" cy="2562182"/>
        </p:xfrm>
        <a:graphic>
          <a:graphicData uri="http://schemas.openxmlformats.org/drawingml/2006/table">
            <a:tbl>
              <a:tblPr/>
              <a:tblGrid>
                <a:gridCol w="2136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6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5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732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6" marR="266" marT="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Единовременное пособие при рождении ребенка (руб.)</a:t>
                      </a:r>
                    </a:p>
                  </a:txBody>
                  <a:tcPr marL="266" marR="266" marT="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Минимальный размер ежемесячного пособия по уходу за ребенком, выплачиваемого лицам, подлежащим обязательному социальному страхованию на случай временной нетрудоспособности и в связи с материнством (руб.)</a:t>
                      </a:r>
                    </a:p>
                  </a:txBody>
                  <a:tcPr marL="266" marR="266" marT="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4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районного коэффициента</a:t>
                      </a:r>
                    </a:p>
                  </a:txBody>
                  <a:tcPr marL="266" marR="266" marT="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28 450,45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" marR="266" marT="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10 669,64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" marR="266" marT="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4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Районный коэффициент 1,4 </a:t>
                      </a:r>
                    </a:p>
                  </a:txBody>
                  <a:tcPr marL="266" marR="266" marT="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39 830,63</a:t>
                      </a:r>
                    </a:p>
                  </a:txBody>
                  <a:tcPr marL="266" marR="266" marT="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14 937,50</a:t>
                      </a:r>
                    </a:p>
                  </a:txBody>
                  <a:tcPr marL="266" marR="266" marT="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4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Районный коэффициент 1,5</a:t>
                      </a:r>
                    </a:p>
                  </a:txBody>
                  <a:tcPr marL="266" marR="266" marT="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42 675,68</a:t>
                      </a:r>
                    </a:p>
                  </a:txBody>
                  <a:tcPr marL="266" marR="266" marT="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16 004,46</a:t>
                      </a:r>
                    </a:p>
                  </a:txBody>
                  <a:tcPr marL="266" marR="266" marT="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4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Районный коэффициент 1,6</a:t>
                      </a:r>
                    </a:p>
                  </a:txBody>
                  <a:tcPr marL="266" marR="266" marT="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45 520,72</a:t>
                      </a:r>
                    </a:p>
                  </a:txBody>
                  <a:tcPr marL="266" marR="266" marT="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17 071,42</a:t>
                      </a:r>
                    </a:p>
                  </a:txBody>
                  <a:tcPr marL="266" marR="266" marT="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4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Районный коэффициент 1,7</a:t>
                      </a:r>
                    </a:p>
                  </a:txBody>
                  <a:tcPr marL="266" marR="266" marT="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48 365,77</a:t>
                      </a:r>
                    </a:p>
                  </a:txBody>
                  <a:tcPr marL="266" marR="266" marT="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18 138,39</a:t>
                      </a:r>
                    </a:p>
                  </a:txBody>
                  <a:tcPr marL="266" marR="266" marT="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74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Районный коэффициент 2,0</a:t>
                      </a:r>
                    </a:p>
                  </a:txBody>
                  <a:tcPr marL="266" marR="266" marT="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56 900,90</a:t>
                      </a:r>
                    </a:p>
                  </a:txBody>
                  <a:tcPr marL="266" marR="266" marT="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21 339,28</a:t>
                      </a:r>
                    </a:p>
                  </a:txBody>
                  <a:tcPr marL="266" marR="266" marT="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2305204" y="5894550"/>
            <a:ext cx="7873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*В 2025 году  ЕДВ при рождении составляло  26 941,71 руб. рост  составил  1508 руб., минимальное ежемесячное  пособие  по уходу  до  1,5 - 10 103,83 руб., рост составил 565 руб.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57321" y="1169546"/>
            <a:ext cx="82468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E74545"/>
                </a:solidFill>
              </a:rPr>
              <a:t>В соответствии с Постановлением Правительства Российской Федерации от 23 января 2026 № 30 «Об утверждении коэффициента индексации выплат, пособий и компенсаций </a:t>
            </a:r>
            <a:r>
              <a:rPr lang="ru-RU" sz="1200" b="1" dirty="0">
                <a:solidFill>
                  <a:srgbClr val="E74545"/>
                </a:solidFill>
              </a:rPr>
              <a:t>в 2026 году» единовременное пособие при рождении ребенка и минимальный размер ежемесячного пособия по уходу за ребенком проиндексированы на коэффициент 1,056.</a:t>
            </a:r>
            <a:r>
              <a:rPr lang="ru-RU" sz="1200" dirty="0">
                <a:solidFill>
                  <a:srgbClr val="E74545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624132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2EC238A2-396B-3E27-72AF-A41107E8DEA7}"/>
              </a:ext>
            </a:extLst>
          </p:cNvPr>
          <p:cNvSpPr/>
          <p:nvPr/>
        </p:nvSpPr>
        <p:spPr>
          <a:xfrm>
            <a:off x="1548706" y="4065988"/>
            <a:ext cx="3502581" cy="2471738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lang="en-US" sz="1013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78616" y="2277390"/>
            <a:ext cx="8126203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7661" algn="just"/>
            <a:endParaRPr lang="ru-RU" sz="135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463997" y="378053"/>
            <a:ext cx="78686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7661" algn="ctr">
              <a:spcAft>
                <a:spcPts val="1061"/>
              </a:spcAft>
            </a:pPr>
            <a:r>
              <a:rPr lang="ru-RU" sz="1600" b="1" kern="50" dirty="0">
                <a:solidFill>
                  <a:srgbClr val="00206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ИЗМЕНЕНИЕ  ВЕЛИЧИНЫ ПОСОБИЙ  ПО ОБЯЗАТЕЛЬНОМУ СОЦИАЛЬНОМУ СТРАХОВАНИЮ НА  2026 ГОД</a:t>
            </a:r>
          </a:p>
        </p:txBody>
      </p:sp>
      <p:graphicFrame>
        <p:nvGraphicFramePr>
          <p:cNvPr id="30" name="Диаграмма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2226075"/>
              </p:ext>
            </p:extLst>
          </p:nvPr>
        </p:nvGraphicFramePr>
        <p:xfrm>
          <a:off x="1458097" y="1309817"/>
          <a:ext cx="2902950" cy="297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1" name="Диаграмма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4791409"/>
              </p:ext>
            </p:extLst>
          </p:nvPr>
        </p:nvGraphicFramePr>
        <p:xfrm>
          <a:off x="4426017" y="1408670"/>
          <a:ext cx="3350501" cy="287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2" name="Диаграмма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5345554"/>
              </p:ext>
            </p:extLst>
          </p:nvPr>
        </p:nvGraphicFramePr>
        <p:xfrm>
          <a:off x="7828200" y="1425146"/>
          <a:ext cx="3457637" cy="2840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2463997" y="4870067"/>
            <a:ext cx="81972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*</a:t>
            </a:r>
            <a:r>
              <a:rPr lang="ru-RU" sz="1200" u="sng" dirty="0"/>
              <a:t>В </a:t>
            </a:r>
            <a:r>
              <a:rPr lang="ru-RU" sz="1200" u="sng" dirty="0" smtClean="0"/>
              <a:t>2026 </a:t>
            </a:r>
            <a:r>
              <a:rPr lang="ru-RU" sz="1200" u="sng" dirty="0"/>
              <a:t>году</a:t>
            </a:r>
            <a:r>
              <a:rPr lang="ru-RU" sz="1200" dirty="0"/>
              <a:t>  максимальный СДЗ  </a:t>
            </a:r>
            <a:r>
              <a:rPr lang="ru-RU" sz="1200" dirty="0" smtClean="0"/>
              <a:t>составляет 6827,40 руб</a:t>
            </a:r>
            <a:r>
              <a:rPr lang="ru-RU" sz="1200" dirty="0"/>
              <a:t>., рост  составил  1153 руб., </a:t>
            </a:r>
          </a:p>
          <a:p>
            <a:r>
              <a:rPr lang="ru-RU" sz="1200" dirty="0"/>
              <a:t> максимальное  пособие по </a:t>
            </a:r>
            <a:r>
              <a:rPr lang="ru-RU" sz="1200" dirty="0" err="1"/>
              <a:t>БиР</a:t>
            </a:r>
            <a:r>
              <a:rPr lang="ru-RU" sz="1200" dirty="0"/>
              <a:t>  на 140 дней  </a:t>
            </a:r>
            <a:r>
              <a:rPr lang="ru-RU" sz="1200" dirty="0" smtClean="0"/>
              <a:t>составляет 955836 </a:t>
            </a:r>
            <a:r>
              <a:rPr lang="ru-RU" sz="1200" dirty="0"/>
              <a:t>руб., рост составил 161 480,20 руб.,    </a:t>
            </a:r>
          </a:p>
          <a:p>
            <a:r>
              <a:rPr lang="ru-RU" sz="1200" dirty="0"/>
              <a:t> предельный размер  ежемесячного пособия  по уходу  до  1,5  - </a:t>
            </a:r>
            <a:r>
              <a:rPr lang="ru-RU" sz="1200" dirty="0" smtClean="0"/>
              <a:t>83021,18 руб</a:t>
            </a:r>
            <a:r>
              <a:rPr lang="ru-RU" sz="1200" dirty="0"/>
              <a:t>.,  рост  составил  14065,70 руб.  </a:t>
            </a:r>
          </a:p>
        </p:txBody>
      </p:sp>
    </p:spTree>
    <p:extLst>
      <p:ext uri="{BB962C8B-B14F-4D97-AF65-F5344CB8AC3E}">
        <p14:creationId xmlns:p14="http://schemas.microsoft.com/office/powerpoint/2010/main" val="68633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2EC238A2-396B-3E27-72AF-A41107E8DEA7}"/>
              </a:ext>
            </a:extLst>
          </p:cNvPr>
          <p:cNvSpPr/>
          <p:nvPr/>
        </p:nvSpPr>
        <p:spPr>
          <a:xfrm>
            <a:off x="1524001" y="4393691"/>
            <a:ext cx="3502581" cy="2471738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lang="en-US" sz="1013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78616" y="2277390"/>
            <a:ext cx="8126203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7661" algn="just"/>
            <a:endParaRPr lang="ru-RU" sz="135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712887" y="439172"/>
            <a:ext cx="6839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7661" algn="ctr">
              <a:spcAft>
                <a:spcPts val="1061"/>
              </a:spcAft>
            </a:pPr>
            <a:r>
              <a:rPr lang="ru-RU" sz="1600" b="1" kern="50" dirty="0">
                <a:solidFill>
                  <a:srgbClr val="00206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 ПОСОБИЯ  ПО ОБЯЗАТЕЛЬНОМУ СОЦИАЛЬНОМУ СТРАХОВАНИЮ НА  2026 ГОД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421895" y="1171181"/>
            <a:ext cx="74216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Предельная величина базы для начисления страховых взносов, с учетом ее индексации, в отношении каждого физического лица установлена в сумме, не превышающей:</a:t>
            </a:r>
          </a:p>
          <a:p>
            <a:pPr algn="ctr"/>
            <a:r>
              <a:rPr lang="ru-RU" sz="1200" dirty="0"/>
              <a:t>с 1 января 2024 года - 2 225 000,00 рублей; </a:t>
            </a:r>
          </a:p>
          <a:p>
            <a:pPr algn="ctr"/>
            <a:r>
              <a:rPr lang="ru-RU" sz="1200" dirty="0"/>
              <a:t>с 1 января 2025 года – 2 759 000,00  рублей.</a:t>
            </a:r>
          </a:p>
          <a:p>
            <a:endParaRPr lang="ru-RU" sz="1200" dirty="0"/>
          </a:p>
          <a:p>
            <a:pPr algn="ctr"/>
            <a:r>
              <a:rPr lang="ru-RU" sz="1200" b="1" dirty="0">
                <a:solidFill>
                  <a:srgbClr val="FF0000"/>
                </a:solidFill>
                <a:cs typeface="Times New Roman" panose="02020603050405020304" pitchFamily="18" charset="0"/>
              </a:rPr>
              <a:t>В 2026 году предельная величина среднего дневного заработка для исчисления пособия по временной нетрудоспособности, по беременности и родам и по уходу  за ребенком до  1,5 лет  составляет 6 827,40 рублей  </a:t>
            </a:r>
          </a:p>
          <a:p>
            <a:pPr algn="ctr"/>
            <a:r>
              <a:rPr lang="ru-RU" sz="1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2"/>
                </a:solidFill>
                <a:cs typeface="Times New Roman" panose="02020603050405020304" pitchFamily="18" charset="0"/>
              </a:rPr>
              <a:t>(2 225 000 + 2 759 000) / 730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34923" y="3142186"/>
            <a:ext cx="6455915" cy="194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marR="9525" indent="276225" algn="just">
              <a:spcBef>
                <a:spcPts val="1125"/>
              </a:spcBef>
            </a:pPr>
            <a:r>
              <a:rPr lang="ru-RU" sz="1200" b="1" dirty="0">
                <a:solidFill>
                  <a:schemeClr val="tx2"/>
                </a:solidFill>
                <a:ea typeface="Times New Roman" panose="02020603050405020304" pitchFamily="18" charset="0"/>
              </a:rPr>
              <a:t>Предельный размер пособия по беременности и родам при отпуске продолжительностью:</a:t>
            </a:r>
          </a:p>
          <a:p>
            <a:pPr marL="9525" marR="9525" indent="276225" algn="ctr">
              <a:spcBef>
                <a:spcPts val="1125"/>
              </a:spcBef>
            </a:pPr>
            <a:r>
              <a:rPr lang="ru-RU" sz="1200" b="1" dirty="0">
                <a:solidFill>
                  <a:schemeClr val="tx2"/>
                </a:solidFill>
                <a:ea typeface="Times New Roman" panose="02020603050405020304" pitchFamily="18" charset="0"/>
              </a:rPr>
              <a:t>140 календарных дней -  955 836,00 рублей;</a:t>
            </a:r>
          </a:p>
          <a:p>
            <a:pPr marL="9525" indent="276225" algn="ctr">
              <a:spcBef>
                <a:spcPts val="1125"/>
              </a:spcBef>
            </a:pPr>
            <a:r>
              <a:rPr lang="ru-RU" sz="1200" b="1" dirty="0">
                <a:solidFill>
                  <a:schemeClr val="tx2"/>
                </a:solidFill>
                <a:ea typeface="Times New Roman" panose="02020603050405020304" pitchFamily="18" charset="0"/>
              </a:rPr>
              <a:t>156 календарных дней - 1 065 074,40 рублей;</a:t>
            </a:r>
          </a:p>
          <a:p>
            <a:pPr marL="9525" indent="276225" algn="ctr">
              <a:spcBef>
                <a:spcPts val="1125"/>
              </a:spcBef>
            </a:pPr>
            <a:r>
              <a:rPr lang="ru-RU" sz="1200" b="1" dirty="0">
                <a:solidFill>
                  <a:schemeClr val="tx2"/>
                </a:solidFill>
                <a:ea typeface="Times New Roman" panose="02020603050405020304" pitchFamily="18" charset="0"/>
              </a:rPr>
              <a:t>194 календарных дня   - 1 324 515,60 рублей.</a:t>
            </a:r>
          </a:p>
          <a:p>
            <a:pPr marL="9525" marR="9525" indent="276225" algn="ctr">
              <a:spcBef>
                <a:spcPts val="1125"/>
              </a:spcBef>
            </a:pPr>
            <a:r>
              <a:rPr lang="ru-RU" sz="1200" b="1" dirty="0">
                <a:solidFill>
                  <a:schemeClr val="tx2"/>
                </a:solidFill>
                <a:ea typeface="Times New Roman" panose="02020603050405020304" pitchFamily="18" charset="0"/>
              </a:rPr>
              <a:t>Предельная величина ежемесячного пособия по уходу за ребенком составляет 83 021,18  рублей (6 827,40 х 30,4 х 40 %).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659553" y="5456436"/>
            <a:ext cx="76054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marR="9525" algn="just">
              <a:lnSpc>
                <a:spcPts val="1208"/>
              </a:lnSpc>
              <a:spcBef>
                <a:spcPts val="1125"/>
              </a:spcBef>
            </a:pPr>
            <a:r>
              <a:rPr lang="ru-RU" sz="1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Максимальный размер пособия по временной нетрудоспособности в связи с несчастным случаем на производстве или профессиональным заболеванием за полный календарный месяц</a:t>
            </a:r>
            <a:r>
              <a:rPr lang="ru-RU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 не может превышать четырехкратный максимальный размер ежемесячной страховой выплаты, и составляет в 2026 году  </a:t>
            </a:r>
            <a:r>
              <a:rPr lang="ru-RU" sz="1200" b="1" dirty="0"/>
              <a:t>503</a:t>
            </a:r>
            <a:r>
              <a:rPr lang="en-US" sz="1200" b="1" dirty="0"/>
              <a:t> </a:t>
            </a:r>
            <a:r>
              <a:rPr lang="ru-RU" sz="1200" b="1" dirty="0"/>
              <a:t>156,64  </a:t>
            </a:r>
            <a:r>
              <a:rPr lang="ru-RU" sz="1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  <a:endParaRPr lang="ru-RU" sz="1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517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/>
        </p:nvSpPr>
        <p:spPr>
          <a:xfrm>
            <a:off x="987594" y="5444655"/>
            <a:ext cx="10329267" cy="705321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125" dirty="0">
                <a:solidFill>
                  <a:srgbClr val="E36C09"/>
                </a:solidFill>
                <a:ea typeface="Montserrat"/>
                <a:cs typeface="Montserrat"/>
              </a:rPr>
              <a:t>*</a:t>
            </a:r>
            <a:r>
              <a:rPr sz="1125" spc="-5" dirty="0">
                <a:solidFill>
                  <a:srgbClr val="E36C09"/>
                </a:solidFill>
                <a:ea typeface="Montserrat"/>
                <a:cs typeface="Montserrat"/>
              </a:rPr>
              <a:t> </a:t>
            </a:r>
            <a:r>
              <a:rPr sz="1125" spc="-10" dirty="0" err="1">
                <a:solidFill>
                  <a:srgbClr val="E36C09"/>
                </a:solidFill>
                <a:ea typeface="Montserrat"/>
                <a:cs typeface="Montserrat"/>
              </a:rPr>
              <a:t>Минздрав</a:t>
            </a:r>
            <a:r>
              <a:rPr sz="1125" dirty="0">
                <a:solidFill>
                  <a:srgbClr val="E36C09"/>
                </a:solidFill>
                <a:ea typeface="Montserrat"/>
                <a:cs typeface="Montserrat"/>
              </a:rPr>
              <a:t> </a:t>
            </a:r>
            <a:r>
              <a:rPr sz="1125" spc="-20" dirty="0" err="1">
                <a:solidFill>
                  <a:srgbClr val="E36C09"/>
                </a:solidFill>
                <a:ea typeface="Montserrat"/>
                <a:cs typeface="Montserrat"/>
              </a:rPr>
              <a:t>России</a:t>
            </a:r>
            <a:r>
              <a:rPr sz="1125" spc="-5" dirty="0">
                <a:solidFill>
                  <a:srgbClr val="E36C09"/>
                </a:solidFill>
                <a:ea typeface="Montserrat"/>
                <a:cs typeface="Montserrat"/>
              </a:rPr>
              <a:t> </a:t>
            </a:r>
            <a:r>
              <a:rPr sz="1125" spc="-15" dirty="0" err="1">
                <a:solidFill>
                  <a:srgbClr val="E36C09"/>
                </a:solidFill>
                <a:ea typeface="Montserrat"/>
                <a:cs typeface="Montserrat"/>
              </a:rPr>
              <a:t>направляет</a:t>
            </a:r>
            <a:r>
              <a:rPr sz="1125" spc="20" dirty="0">
                <a:solidFill>
                  <a:srgbClr val="E36C09"/>
                </a:solidFill>
                <a:ea typeface="Montserrat"/>
                <a:cs typeface="Montserrat"/>
              </a:rPr>
              <a:t> </a:t>
            </a:r>
            <a:r>
              <a:rPr sz="1125" spc="-15" dirty="0" err="1">
                <a:solidFill>
                  <a:srgbClr val="E36C09"/>
                </a:solidFill>
                <a:ea typeface="Montserrat"/>
                <a:cs typeface="Montserrat"/>
              </a:rPr>
              <a:t>перечень</a:t>
            </a:r>
            <a:r>
              <a:rPr sz="1125" spc="25" dirty="0">
                <a:solidFill>
                  <a:srgbClr val="E36C09"/>
                </a:solidFill>
                <a:ea typeface="Montserrat"/>
                <a:cs typeface="Montserrat"/>
              </a:rPr>
              <a:t> </a:t>
            </a:r>
            <a:r>
              <a:rPr sz="1125" spc="-5" dirty="0" err="1">
                <a:solidFill>
                  <a:srgbClr val="E36C09"/>
                </a:solidFill>
                <a:ea typeface="Montserrat"/>
                <a:cs typeface="Montserrat"/>
              </a:rPr>
              <a:t>медицинских</a:t>
            </a:r>
            <a:r>
              <a:rPr sz="1125" spc="-30" dirty="0">
                <a:solidFill>
                  <a:srgbClr val="E36C09"/>
                </a:solidFill>
                <a:ea typeface="Montserrat"/>
                <a:cs typeface="Montserrat"/>
              </a:rPr>
              <a:t> </a:t>
            </a:r>
            <a:r>
              <a:rPr sz="1125" spc="-10" dirty="0" err="1">
                <a:solidFill>
                  <a:srgbClr val="E36C09"/>
                </a:solidFill>
                <a:ea typeface="Montserrat"/>
                <a:cs typeface="Montserrat"/>
              </a:rPr>
              <a:t>организаций</a:t>
            </a:r>
            <a:r>
              <a:rPr sz="1125" spc="-15" dirty="0">
                <a:solidFill>
                  <a:srgbClr val="E36C09"/>
                </a:solidFill>
                <a:ea typeface="Montserrat"/>
                <a:cs typeface="Montserrat"/>
              </a:rPr>
              <a:t> </a:t>
            </a:r>
            <a:r>
              <a:rPr sz="1125" dirty="0">
                <a:solidFill>
                  <a:srgbClr val="E36C09"/>
                </a:solidFill>
                <a:ea typeface="Montserrat"/>
                <a:cs typeface="Montserrat"/>
              </a:rPr>
              <a:t>в</a:t>
            </a:r>
            <a:r>
              <a:rPr sz="1125" spc="5" dirty="0">
                <a:solidFill>
                  <a:srgbClr val="E36C09"/>
                </a:solidFill>
                <a:ea typeface="Montserrat"/>
                <a:cs typeface="Montserrat"/>
              </a:rPr>
              <a:t> </a:t>
            </a:r>
            <a:r>
              <a:rPr sz="1125" spc="-5" dirty="0">
                <a:solidFill>
                  <a:srgbClr val="E36C09"/>
                </a:solidFill>
                <a:ea typeface="Montserrat"/>
                <a:cs typeface="Montserrat"/>
              </a:rPr>
              <a:t>СФР </a:t>
            </a:r>
            <a:r>
              <a:rPr sz="1125" spc="-5" dirty="0" err="1">
                <a:solidFill>
                  <a:srgbClr val="E36C09"/>
                </a:solidFill>
                <a:ea typeface="Montserrat"/>
                <a:cs typeface="Montserrat"/>
              </a:rPr>
              <a:t>не</a:t>
            </a:r>
            <a:r>
              <a:rPr sz="1125" spc="10" dirty="0">
                <a:solidFill>
                  <a:srgbClr val="E36C09"/>
                </a:solidFill>
                <a:ea typeface="Montserrat"/>
                <a:cs typeface="Montserrat"/>
              </a:rPr>
              <a:t> </a:t>
            </a:r>
            <a:r>
              <a:rPr sz="1125" spc="-15" dirty="0" err="1">
                <a:solidFill>
                  <a:srgbClr val="E36C09"/>
                </a:solidFill>
                <a:ea typeface="Montserrat"/>
                <a:cs typeface="Montserrat"/>
              </a:rPr>
              <a:t>позднее</a:t>
            </a:r>
            <a:r>
              <a:rPr sz="1125" spc="-15" dirty="0">
                <a:solidFill>
                  <a:srgbClr val="E36C09"/>
                </a:solidFill>
                <a:ea typeface="Montserrat"/>
                <a:cs typeface="Montserrat"/>
              </a:rPr>
              <a:t> </a:t>
            </a:r>
            <a:r>
              <a:rPr sz="1125" spc="-10" dirty="0" err="1">
                <a:solidFill>
                  <a:srgbClr val="E36C09"/>
                </a:solidFill>
                <a:ea typeface="Montserrat"/>
                <a:cs typeface="Montserrat"/>
              </a:rPr>
              <a:t>последнего</a:t>
            </a:r>
            <a:r>
              <a:rPr sz="1125" spc="-10" dirty="0">
                <a:solidFill>
                  <a:srgbClr val="E36C09"/>
                </a:solidFill>
                <a:ea typeface="Montserrat"/>
                <a:cs typeface="Montserrat"/>
              </a:rPr>
              <a:t> </a:t>
            </a:r>
            <a:r>
              <a:rPr sz="1125" spc="-5" dirty="0" err="1">
                <a:solidFill>
                  <a:srgbClr val="E36C09"/>
                </a:solidFill>
                <a:ea typeface="Montserrat"/>
                <a:cs typeface="Montserrat"/>
              </a:rPr>
              <a:t>дня</a:t>
            </a:r>
            <a:r>
              <a:rPr sz="1125" spc="-5" dirty="0">
                <a:solidFill>
                  <a:srgbClr val="E36C09"/>
                </a:solidFill>
                <a:ea typeface="Montserrat"/>
                <a:cs typeface="Montserrat"/>
              </a:rPr>
              <a:t> </a:t>
            </a:r>
            <a:r>
              <a:rPr sz="1125" spc="-5" dirty="0" err="1">
                <a:solidFill>
                  <a:srgbClr val="E36C09"/>
                </a:solidFill>
                <a:ea typeface="Montserrat"/>
                <a:cs typeface="Montserrat"/>
              </a:rPr>
              <a:t>каждого</a:t>
            </a:r>
            <a:r>
              <a:rPr sz="1125" spc="-5" dirty="0">
                <a:solidFill>
                  <a:srgbClr val="E36C09"/>
                </a:solidFill>
                <a:ea typeface="Montserrat"/>
                <a:cs typeface="Montserrat"/>
              </a:rPr>
              <a:t> </a:t>
            </a:r>
            <a:r>
              <a:rPr sz="1125" spc="-5" dirty="0" err="1">
                <a:solidFill>
                  <a:srgbClr val="E36C09"/>
                </a:solidFill>
                <a:ea typeface="Montserrat"/>
                <a:cs typeface="Montserrat"/>
              </a:rPr>
              <a:t>месяца</a:t>
            </a:r>
            <a:endParaRPr sz="1125" dirty="0">
              <a:ea typeface="Montserrat"/>
              <a:cs typeface="Montserrat"/>
            </a:endParaRPr>
          </a:p>
          <a:p>
            <a:pPr marL="12700"/>
            <a:r>
              <a:rPr sz="1125" spc="-5" dirty="0">
                <a:solidFill>
                  <a:srgbClr val="2D75B6"/>
                </a:solidFill>
                <a:ea typeface="Montserrat"/>
                <a:cs typeface="Montserrat"/>
              </a:rPr>
              <a:t>**</a:t>
            </a:r>
            <a:r>
              <a:rPr sz="1125" spc="-10" dirty="0">
                <a:solidFill>
                  <a:srgbClr val="2D75B6"/>
                </a:solidFill>
                <a:ea typeface="Montserrat"/>
                <a:cs typeface="Montserrat"/>
              </a:rPr>
              <a:t> </a:t>
            </a:r>
            <a:r>
              <a:rPr sz="1125" spc="-10" dirty="0" err="1">
                <a:solidFill>
                  <a:srgbClr val="2D75B6"/>
                </a:solidFill>
                <a:ea typeface="Montserrat"/>
                <a:cs typeface="Montserrat"/>
              </a:rPr>
              <a:t>Организации</a:t>
            </a:r>
            <a:r>
              <a:rPr sz="1125" spc="-10" dirty="0">
                <a:solidFill>
                  <a:srgbClr val="2D75B6"/>
                </a:solidFill>
                <a:ea typeface="Montserrat"/>
                <a:cs typeface="Montserrat"/>
              </a:rPr>
              <a:t> </a:t>
            </a:r>
            <a:r>
              <a:rPr sz="1125" spc="-15" dirty="0" err="1">
                <a:solidFill>
                  <a:srgbClr val="2D75B6"/>
                </a:solidFill>
                <a:ea typeface="Montserrat"/>
                <a:cs typeface="Montserrat"/>
              </a:rPr>
              <a:t>направляют</a:t>
            </a:r>
            <a:r>
              <a:rPr sz="1125" spc="10" dirty="0">
                <a:solidFill>
                  <a:srgbClr val="2D75B6"/>
                </a:solidFill>
                <a:ea typeface="Montserrat"/>
                <a:cs typeface="Montserrat"/>
              </a:rPr>
              <a:t> </a:t>
            </a:r>
            <a:r>
              <a:rPr sz="1125" dirty="0">
                <a:solidFill>
                  <a:srgbClr val="2D75B6"/>
                </a:solidFill>
                <a:ea typeface="Montserrat"/>
                <a:cs typeface="Montserrat"/>
              </a:rPr>
              <a:t>в</a:t>
            </a:r>
            <a:r>
              <a:rPr sz="1125" spc="15" dirty="0">
                <a:solidFill>
                  <a:srgbClr val="2D75B6"/>
                </a:solidFill>
                <a:ea typeface="Montserrat"/>
                <a:cs typeface="Montserrat"/>
              </a:rPr>
              <a:t> </a:t>
            </a:r>
            <a:r>
              <a:rPr sz="1125" spc="-5" dirty="0">
                <a:solidFill>
                  <a:srgbClr val="2D75B6"/>
                </a:solidFill>
                <a:ea typeface="Montserrat"/>
                <a:cs typeface="Montserrat"/>
              </a:rPr>
              <a:t>СФР</a:t>
            </a:r>
            <a:r>
              <a:rPr sz="1125" spc="5" dirty="0">
                <a:solidFill>
                  <a:srgbClr val="2D75B6"/>
                </a:solidFill>
                <a:ea typeface="Montserrat"/>
                <a:cs typeface="Montserrat"/>
              </a:rPr>
              <a:t> </a:t>
            </a:r>
            <a:r>
              <a:rPr sz="1125" spc="-5" dirty="0" err="1">
                <a:solidFill>
                  <a:srgbClr val="2D75B6"/>
                </a:solidFill>
                <a:ea typeface="Montserrat"/>
                <a:cs typeface="Montserrat"/>
              </a:rPr>
              <a:t>реестр</a:t>
            </a:r>
            <a:r>
              <a:rPr sz="1125" spc="10" dirty="0">
                <a:solidFill>
                  <a:srgbClr val="2D75B6"/>
                </a:solidFill>
                <a:ea typeface="Montserrat"/>
                <a:cs typeface="Montserrat"/>
              </a:rPr>
              <a:t> </a:t>
            </a:r>
            <a:r>
              <a:rPr sz="1125" spc="-5" dirty="0" err="1">
                <a:solidFill>
                  <a:srgbClr val="2D75B6"/>
                </a:solidFill>
                <a:ea typeface="Montserrat"/>
                <a:cs typeface="Montserrat"/>
              </a:rPr>
              <a:t>работников</a:t>
            </a:r>
            <a:r>
              <a:rPr sz="1125" dirty="0">
                <a:solidFill>
                  <a:srgbClr val="2D75B6"/>
                </a:solidFill>
                <a:ea typeface="Montserrat"/>
                <a:cs typeface="Montserrat"/>
              </a:rPr>
              <a:t> </a:t>
            </a:r>
            <a:r>
              <a:rPr sz="1125" spc="-5" dirty="0" err="1">
                <a:solidFill>
                  <a:srgbClr val="2D75B6"/>
                </a:solidFill>
                <a:ea typeface="Montserrat"/>
                <a:cs typeface="Montserrat"/>
              </a:rPr>
              <a:t>не</a:t>
            </a:r>
            <a:r>
              <a:rPr sz="1125" spc="5" dirty="0">
                <a:solidFill>
                  <a:srgbClr val="2D75B6"/>
                </a:solidFill>
                <a:ea typeface="Montserrat"/>
                <a:cs typeface="Montserrat"/>
              </a:rPr>
              <a:t> </a:t>
            </a:r>
            <a:r>
              <a:rPr sz="1125" spc="-15" dirty="0" err="1">
                <a:solidFill>
                  <a:srgbClr val="2D75B6"/>
                </a:solidFill>
                <a:ea typeface="Montserrat"/>
                <a:cs typeface="Montserrat"/>
              </a:rPr>
              <a:t>позднее</a:t>
            </a:r>
            <a:r>
              <a:rPr sz="1125" spc="15" dirty="0">
                <a:solidFill>
                  <a:srgbClr val="2D75B6"/>
                </a:solidFill>
                <a:ea typeface="Montserrat"/>
                <a:cs typeface="Montserrat"/>
              </a:rPr>
              <a:t> </a:t>
            </a:r>
            <a:r>
              <a:rPr sz="1125" spc="-10" dirty="0">
                <a:solidFill>
                  <a:srgbClr val="2D75B6"/>
                </a:solidFill>
                <a:ea typeface="Montserrat"/>
                <a:cs typeface="Montserrat"/>
              </a:rPr>
              <a:t>10-го</a:t>
            </a:r>
            <a:r>
              <a:rPr sz="1125" dirty="0">
                <a:solidFill>
                  <a:srgbClr val="2D75B6"/>
                </a:solidFill>
                <a:ea typeface="Montserrat"/>
                <a:cs typeface="Montserrat"/>
              </a:rPr>
              <a:t> </a:t>
            </a:r>
            <a:r>
              <a:rPr sz="1125" spc="-15" dirty="0" err="1">
                <a:solidFill>
                  <a:srgbClr val="2D75B6"/>
                </a:solidFill>
                <a:ea typeface="Montserrat"/>
                <a:cs typeface="Montserrat"/>
              </a:rPr>
              <a:t>рабочего</a:t>
            </a:r>
            <a:r>
              <a:rPr sz="1125" spc="15" dirty="0">
                <a:solidFill>
                  <a:srgbClr val="2D75B6"/>
                </a:solidFill>
                <a:ea typeface="Montserrat"/>
                <a:cs typeface="Montserrat"/>
              </a:rPr>
              <a:t> </a:t>
            </a:r>
            <a:r>
              <a:rPr sz="1125" spc="-5" dirty="0" err="1">
                <a:solidFill>
                  <a:srgbClr val="2D75B6"/>
                </a:solidFill>
                <a:ea typeface="Montserrat"/>
                <a:cs typeface="Montserrat"/>
              </a:rPr>
              <a:t>дня</a:t>
            </a:r>
            <a:r>
              <a:rPr sz="1125" spc="-5" dirty="0">
                <a:solidFill>
                  <a:srgbClr val="2D75B6"/>
                </a:solidFill>
                <a:ea typeface="Montserrat"/>
                <a:cs typeface="Montserrat"/>
              </a:rPr>
              <a:t> </a:t>
            </a:r>
            <a:r>
              <a:rPr sz="1125" spc="-5" dirty="0" err="1">
                <a:solidFill>
                  <a:srgbClr val="2D75B6"/>
                </a:solidFill>
                <a:ea typeface="Montserrat"/>
                <a:cs typeface="Montserrat"/>
              </a:rPr>
              <a:t>текущего</a:t>
            </a:r>
            <a:r>
              <a:rPr sz="1125" spc="-5" dirty="0">
                <a:solidFill>
                  <a:srgbClr val="2D75B6"/>
                </a:solidFill>
                <a:ea typeface="Montserrat"/>
                <a:cs typeface="Montserrat"/>
              </a:rPr>
              <a:t> </a:t>
            </a:r>
            <a:r>
              <a:rPr sz="1125" spc="-5" dirty="0" err="1">
                <a:solidFill>
                  <a:srgbClr val="2D75B6"/>
                </a:solidFill>
                <a:ea typeface="Montserrat"/>
                <a:cs typeface="Montserrat"/>
              </a:rPr>
              <a:t>месяца</a:t>
            </a:r>
            <a:r>
              <a:rPr sz="1125" spc="-5" dirty="0">
                <a:solidFill>
                  <a:srgbClr val="2D75B6"/>
                </a:solidFill>
                <a:ea typeface="Montserrat"/>
                <a:cs typeface="Montserrat"/>
              </a:rPr>
              <a:t>, </a:t>
            </a:r>
            <a:r>
              <a:rPr sz="1125" spc="-5" dirty="0" err="1">
                <a:solidFill>
                  <a:srgbClr val="2D75B6"/>
                </a:solidFill>
                <a:ea typeface="Montserrat"/>
                <a:cs typeface="Montserrat"/>
              </a:rPr>
              <a:t>за</a:t>
            </a:r>
            <a:r>
              <a:rPr sz="1125" spc="-5" dirty="0">
                <a:solidFill>
                  <a:srgbClr val="2D75B6"/>
                </a:solidFill>
                <a:ea typeface="Montserrat"/>
                <a:cs typeface="Montserrat"/>
              </a:rPr>
              <a:t> </a:t>
            </a:r>
            <a:r>
              <a:rPr sz="1125" spc="-5" dirty="0" err="1">
                <a:solidFill>
                  <a:srgbClr val="2D75B6"/>
                </a:solidFill>
                <a:ea typeface="Montserrat"/>
                <a:cs typeface="Montserrat"/>
              </a:rPr>
              <a:t>декабрь</a:t>
            </a:r>
            <a:r>
              <a:rPr sz="1125" spc="-5" dirty="0">
                <a:solidFill>
                  <a:srgbClr val="2D75B6"/>
                </a:solidFill>
                <a:ea typeface="Montserrat"/>
                <a:cs typeface="Montserrat"/>
              </a:rPr>
              <a:t> </a:t>
            </a:r>
            <a:r>
              <a:rPr sz="1125" spc="-5" dirty="0" err="1">
                <a:solidFill>
                  <a:srgbClr val="2D75B6"/>
                </a:solidFill>
                <a:ea typeface="Montserrat"/>
                <a:cs typeface="Montserrat"/>
              </a:rPr>
              <a:t>не</a:t>
            </a:r>
            <a:r>
              <a:rPr sz="1125" spc="-5" dirty="0">
                <a:solidFill>
                  <a:srgbClr val="2D75B6"/>
                </a:solidFill>
                <a:ea typeface="Montserrat"/>
                <a:cs typeface="Montserrat"/>
              </a:rPr>
              <a:t> </a:t>
            </a:r>
            <a:r>
              <a:rPr sz="1125" spc="-5" dirty="0" err="1">
                <a:solidFill>
                  <a:srgbClr val="2D75B6"/>
                </a:solidFill>
                <a:ea typeface="Montserrat"/>
                <a:cs typeface="Montserrat"/>
              </a:rPr>
              <a:t>позднее</a:t>
            </a:r>
            <a:r>
              <a:rPr sz="1125" spc="-5" dirty="0">
                <a:solidFill>
                  <a:srgbClr val="2D75B6"/>
                </a:solidFill>
                <a:ea typeface="Montserrat"/>
                <a:cs typeface="Montserrat"/>
              </a:rPr>
              <a:t> 15 </a:t>
            </a:r>
            <a:r>
              <a:rPr sz="1125" spc="-5" dirty="0" err="1">
                <a:solidFill>
                  <a:srgbClr val="2D75B6"/>
                </a:solidFill>
                <a:ea typeface="Montserrat"/>
                <a:cs typeface="Montserrat"/>
              </a:rPr>
              <a:t>декабря</a:t>
            </a:r>
            <a:r>
              <a:rPr sz="1125" spc="-5" dirty="0">
                <a:solidFill>
                  <a:srgbClr val="2D75B6"/>
                </a:solidFill>
                <a:ea typeface="Montserrat"/>
                <a:cs typeface="Montserrat"/>
              </a:rPr>
              <a:t> </a:t>
            </a:r>
            <a:r>
              <a:rPr sz="1125" spc="-5" dirty="0" err="1">
                <a:solidFill>
                  <a:srgbClr val="2D75B6"/>
                </a:solidFill>
                <a:ea typeface="Montserrat"/>
                <a:cs typeface="Montserrat"/>
              </a:rPr>
              <a:t>исходя</a:t>
            </a:r>
            <a:r>
              <a:rPr sz="1125" spc="-5" dirty="0">
                <a:solidFill>
                  <a:srgbClr val="2D75B6"/>
                </a:solidFill>
                <a:ea typeface="Montserrat"/>
                <a:cs typeface="Montserrat"/>
              </a:rPr>
              <a:t> </a:t>
            </a:r>
            <a:r>
              <a:rPr sz="1125" spc="-5" dirty="0" err="1">
                <a:solidFill>
                  <a:srgbClr val="2D75B6"/>
                </a:solidFill>
                <a:ea typeface="Montserrat"/>
                <a:cs typeface="Montserrat"/>
              </a:rPr>
              <a:t>из</a:t>
            </a:r>
            <a:r>
              <a:rPr sz="1125" spc="-5" dirty="0">
                <a:solidFill>
                  <a:srgbClr val="2D75B6"/>
                </a:solidFill>
                <a:ea typeface="Montserrat"/>
                <a:cs typeface="Montserrat"/>
              </a:rPr>
              <a:t> </a:t>
            </a:r>
            <a:r>
              <a:rPr sz="1125" spc="-5" dirty="0" err="1">
                <a:solidFill>
                  <a:srgbClr val="2D75B6"/>
                </a:solidFill>
                <a:ea typeface="Montserrat"/>
                <a:cs typeface="Montserrat"/>
              </a:rPr>
              <a:t>ожидаемого</a:t>
            </a:r>
            <a:r>
              <a:rPr sz="1125" spc="-5" dirty="0">
                <a:solidFill>
                  <a:srgbClr val="2D75B6"/>
                </a:solidFill>
                <a:ea typeface="Montserrat"/>
                <a:cs typeface="Montserrat"/>
              </a:rPr>
              <a:t> (</a:t>
            </a:r>
            <a:r>
              <a:rPr sz="1125" spc="-5" dirty="0" err="1">
                <a:solidFill>
                  <a:srgbClr val="2D75B6"/>
                </a:solidFill>
                <a:ea typeface="Montserrat"/>
                <a:cs typeface="Montserrat"/>
              </a:rPr>
              <a:t>предполагаемого</a:t>
            </a:r>
            <a:r>
              <a:rPr sz="1125" spc="-5" dirty="0">
                <a:solidFill>
                  <a:srgbClr val="2D75B6"/>
                </a:solidFill>
                <a:ea typeface="Montserrat"/>
                <a:cs typeface="Montserrat"/>
              </a:rPr>
              <a:t>) </a:t>
            </a:r>
            <a:r>
              <a:rPr sz="1125" spc="-5" dirty="0" err="1">
                <a:solidFill>
                  <a:srgbClr val="2D75B6"/>
                </a:solidFill>
                <a:ea typeface="Montserrat"/>
                <a:cs typeface="Montserrat"/>
              </a:rPr>
              <a:t>рабочего</a:t>
            </a:r>
            <a:r>
              <a:rPr sz="1125" spc="-5" dirty="0">
                <a:solidFill>
                  <a:srgbClr val="2D75B6"/>
                </a:solidFill>
                <a:ea typeface="Montserrat"/>
                <a:cs typeface="Montserrat"/>
              </a:rPr>
              <a:t> </a:t>
            </a:r>
            <a:r>
              <a:rPr sz="1125" spc="-5" dirty="0" err="1">
                <a:solidFill>
                  <a:srgbClr val="2D75B6"/>
                </a:solidFill>
                <a:ea typeface="Montserrat"/>
                <a:cs typeface="Montserrat"/>
              </a:rPr>
              <a:t>времени</a:t>
            </a:r>
            <a:r>
              <a:rPr sz="1125" spc="-5" dirty="0">
                <a:solidFill>
                  <a:srgbClr val="2D75B6"/>
                </a:solidFill>
                <a:ea typeface="Montserrat"/>
                <a:cs typeface="Montserrat"/>
              </a:rPr>
              <a:t> </a:t>
            </a:r>
            <a:r>
              <a:rPr sz="1125" spc="-5" dirty="0" err="1">
                <a:solidFill>
                  <a:srgbClr val="2D75B6"/>
                </a:solidFill>
                <a:ea typeface="Montserrat"/>
                <a:cs typeface="Montserrat"/>
              </a:rPr>
              <a:t>полного</a:t>
            </a:r>
            <a:r>
              <a:rPr sz="1125" spc="-5" dirty="0">
                <a:solidFill>
                  <a:srgbClr val="2D75B6"/>
                </a:solidFill>
                <a:ea typeface="Montserrat"/>
                <a:cs typeface="Montserrat"/>
              </a:rPr>
              <a:t> </a:t>
            </a:r>
            <a:r>
              <a:rPr sz="1125" spc="-5" dirty="0" err="1">
                <a:solidFill>
                  <a:srgbClr val="2D75B6"/>
                </a:solidFill>
                <a:ea typeface="Montserrat"/>
                <a:cs typeface="Montserrat"/>
              </a:rPr>
              <a:t>месяца</a:t>
            </a:r>
            <a:r>
              <a:rPr sz="1125" spc="-5" dirty="0">
                <a:solidFill>
                  <a:srgbClr val="2D75B6"/>
                </a:solidFill>
                <a:ea typeface="Montserrat"/>
                <a:cs typeface="Montserrat"/>
              </a:rPr>
              <a:t>.</a:t>
            </a:r>
            <a:endParaRPr sz="1350" dirty="0"/>
          </a:p>
          <a:p>
            <a:pPr marL="12700"/>
            <a:r>
              <a:rPr sz="1125" spc="-5" dirty="0">
                <a:solidFill>
                  <a:schemeClr val="accent3">
                    <a:lumMod val="75000"/>
                  </a:schemeClr>
                </a:solidFill>
                <a:ea typeface="Montserrat"/>
                <a:cs typeface="Montserrat"/>
              </a:rPr>
              <a:t>***</a:t>
            </a:r>
            <a:r>
              <a:rPr sz="1125" spc="5" dirty="0">
                <a:solidFill>
                  <a:schemeClr val="accent3">
                    <a:lumMod val="75000"/>
                  </a:schemeClr>
                </a:solidFill>
                <a:ea typeface="Montserrat"/>
                <a:cs typeface="Montserrat"/>
              </a:rPr>
              <a:t> </a:t>
            </a:r>
            <a:r>
              <a:rPr sz="1125" spc="-5" dirty="0" err="1">
                <a:solidFill>
                  <a:schemeClr val="accent3">
                    <a:lumMod val="75000"/>
                  </a:schemeClr>
                </a:solidFill>
                <a:ea typeface="Montserrat"/>
                <a:cs typeface="Montserrat"/>
              </a:rPr>
              <a:t>Специальная</a:t>
            </a:r>
            <a:r>
              <a:rPr sz="1125" spc="-10" dirty="0">
                <a:solidFill>
                  <a:schemeClr val="accent3">
                    <a:lumMod val="75000"/>
                  </a:schemeClr>
                </a:solidFill>
                <a:ea typeface="Montserrat"/>
                <a:cs typeface="Montserrat"/>
              </a:rPr>
              <a:t> </a:t>
            </a:r>
            <a:r>
              <a:rPr sz="1125" dirty="0" err="1">
                <a:solidFill>
                  <a:schemeClr val="accent3">
                    <a:lumMod val="75000"/>
                  </a:schemeClr>
                </a:solidFill>
                <a:ea typeface="Montserrat"/>
                <a:cs typeface="Montserrat"/>
              </a:rPr>
              <a:t>социальная</a:t>
            </a:r>
            <a:r>
              <a:rPr sz="1125" spc="-25" dirty="0">
                <a:solidFill>
                  <a:schemeClr val="accent3">
                    <a:lumMod val="75000"/>
                  </a:schemeClr>
                </a:solidFill>
                <a:ea typeface="Montserrat"/>
                <a:cs typeface="Montserrat"/>
              </a:rPr>
              <a:t> </a:t>
            </a:r>
            <a:r>
              <a:rPr sz="1125" spc="-10" dirty="0" err="1">
                <a:solidFill>
                  <a:schemeClr val="accent3">
                    <a:lumMod val="75000"/>
                  </a:schemeClr>
                </a:solidFill>
                <a:ea typeface="Montserrat"/>
                <a:cs typeface="Montserrat"/>
              </a:rPr>
              <a:t>выплата</a:t>
            </a:r>
            <a:r>
              <a:rPr sz="1125" spc="5" dirty="0">
                <a:solidFill>
                  <a:schemeClr val="accent3">
                    <a:lumMod val="75000"/>
                  </a:schemeClr>
                </a:solidFill>
                <a:ea typeface="Montserrat"/>
                <a:cs typeface="Montserrat"/>
              </a:rPr>
              <a:t> </a:t>
            </a:r>
            <a:r>
              <a:rPr sz="1125" spc="-15" dirty="0" err="1">
                <a:solidFill>
                  <a:schemeClr val="accent3">
                    <a:lumMod val="75000"/>
                  </a:schemeClr>
                </a:solidFill>
                <a:ea typeface="Montserrat"/>
                <a:cs typeface="Montserrat"/>
              </a:rPr>
              <a:t>осуществляется</a:t>
            </a:r>
            <a:r>
              <a:rPr sz="1125" spc="20" dirty="0">
                <a:solidFill>
                  <a:schemeClr val="accent3">
                    <a:lumMod val="75000"/>
                  </a:schemeClr>
                </a:solidFill>
                <a:ea typeface="Montserrat"/>
                <a:cs typeface="Montserrat"/>
              </a:rPr>
              <a:t> </a:t>
            </a:r>
            <a:r>
              <a:rPr sz="1125" spc="-5" dirty="0">
                <a:solidFill>
                  <a:schemeClr val="accent3">
                    <a:lumMod val="75000"/>
                  </a:schemeClr>
                </a:solidFill>
                <a:ea typeface="Montserrat"/>
                <a:cs typeface="Montserrat"/>
              </a:rPr>
              <a:t>СФР</a:t>
            </a:r>
            <a:r>
              <a:rPr sz="1125" spc="15" dirty="0">
                <a:solidFill>
                  <a:schemeClr val="accent3">
                    <a:lumMod val="75000"/>
                  </a:schemeClr>
                </a:solidFill>
                <a:ea typeface="Montserrat"/>
                <a:cs typeface="Montserrat"/>
              </a:rPr>
              <a:t> </a:t>
            </a:r>
            <a:r>
              <a:rPr sz="1125" spc="15" dirty="0" err="1">
                <a:solidFill>
                  <a:schemeClr val="accent3">
                    <a:lumMod val="75000"/>
                  </a:schemeClr>
                </a:solidFill>
                <a:ea typeface="Montserrat"/>
                <a:cs typeface="Montserrat"/>
              </a:rPr>
              <a:t>до</a:t>
            </a:r>
            <a:r>
              <a:rPr sz="1125" spc="15" dirty="0">
                <a:solidFill>
                  <a:schemeClr val="accent3">
                    <a:lumMod val="75000"/>
                  </a:schemeClr>
                </a:solidFill>
                <a:ea typeface="Montserrat"/>
                <a:cs typeface="Montserrat"/>
              </a:rPr>
              <a:t> </a:t>
            </a:r>
            <a:r>
              <a:rPr sz="1125" spc="15" dirty="0" err="1">
                <a:solidFill>
                  <a:schemeClr val="accent3">
                    <a:lumMod val="75000"/>
                  </a:schemeClr>
                </a:solidFill>
                <a:ea typeface="Montserrat"/>
                <a:cs typeface="Montserrat"/>
              </a:rPr>
              <a:t>последнего</a:t>
            </a:r>
            <a:r>
              <a:rPr sz="1125" spc="15" dirty="0">
                <a:solidFill>
                  <a:schemeClr val="accent3">
                    <a:lumMod val="75000"/>
                  </a:schemeClr>
                </a:solidFill>
                <a:ea typeface="Montserrat"/>
                <a:cs typeface="Montserrat"/>
              </a:rPr>
              <a:t> </a:t>
            </a:r>
            <a:r>
              <a:rPr sz="1125" spc="15" dirty="0" err="1">
                <a:solidFill>
                  <a:schemeClr val="accent3">
                    <a:lumMod val="75000"/>
                  </a:schemeClr>
                </a:solidFill>
                <a:ea typeface="Montserrat"/>
                <a:cs typeface="Montserrat"/>
              </a:rPr>
              <a:t>дня</a:t>
            </a:r>
            <a:r>
              <a:rPr sz="1125" spc="15" dirty="0">
                <a:solidFill>
                  <a:schemeClr val="accent3">
                    <a:lumMod val="75000"/>
                  </a:schemeClr>
                </a:solidFill>
                <a:ea typeface="Montserrat"/>
                <a:cs typeface="Montserrat"/>
              </a:rPr>
              <a:t> </a:t>
            </a:r>
            <a:r>
              <a:rPr sz="1125" spc="15" dirty="0" err="1">
                <a:solidFill>
                  <a:schemeClr val="accent3">
                    <a:lumMod val="75000"/>
                  </a:schemeClr>
                </a:solidFill>
                <a:ea typeface="Montserrat"/>
                <a:cs typeface="Montserrat"/>
              </a:rPr>
              <a:t>месяца</a:t>
            </a:r>
            <a:r>
              <a:rPr sz="1125" spc="15" dirty="0">
                <a:solidFill>
                  <a:schemeClr val="accent3">
                    <a:lumMod val="75000"/>
                  </a:schemeClr>
                </a:solidFill>
                <a:ea typeface="Montserrat"/>
                <a:cs typeface="Montserrat"/>
              </a:rPr>
              <a:t>.</a:t>
            </a:r>
            <a:endParaRPr sz="1125" dirty="0">
              <a:solidFill>
                <a:schemeClr val="accent3">
                  <a:lumMod val="75000"/>
                </a:schemeClr>
              </a:solidFill>
              <a:ea typeface="Montserrat"/>
              <a:cs typeface="Montserrat"/>
            </a:endParaRPr>
          </a:p>
        </p:txBody>
      </p:sp>
      <p:sp>
        <p:nvSpPr>
          <p:cNvPr id="220" name="Shape 220"/>
          <p:cNvSpPr/>
          <p:nvPr/>
        </p:nvSpPr>
        <p:spPr>
          <a:xfrm>
            <a:off x="1291836" y="47971"/>
            <a:ext cx="10878262" cy="830993"/>
          </a:xfrm>
          <a:prstGeom prst="rect">
            <a:avLst/>
          </a:prstGeom>
        </p:spPr>
        <p:txBody>
          <a:bodyPr wrap="square" lIns="91438" tIns="45718" rIns="91438" bIns="45718">
            <a:spAutoFit/>
          </a:bodyPr>
          <a:lstStyle/>
          <a:p>
            <a:pPr algn="ctr"/>
            <a:r>
              <a:rPr lang="ru-RU" sz="1200" b="1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постановление Правительства Российской Федерации</a:t>
            </a:r>
          </a:p>
          <a:p>
            <a:pPr algn="ctr"/>
            <a:r>
              <a:rPr lang="ru-RU" sz="1200" b="1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31.12.2022 № 2568 «О дополнительной государственной социальной поддержке медицинских работников медицинских организаций, входящих в государственную и муниципальную системы здравоохранения и участвующих в базовой программе обязательного медицинского страхования либо территориальных программах обязательного медицинского страхования» </a:t>
            </a:r>
            <a:r>
              <a:rPr lang="ru-RU" sz="1200" b="1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200" b="1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01.01.2026</a:t>
            </a:r>
          </a:p>
        </p:txBody>
      </p:sp>
      <p:sp>
        <p:nvSpPr>
          <p:cNvPr id="221" name="Shape 221"/>
          <p:cNvSpPr/>
          <p:nvPr/>
        </p:nvSpPr>
        <p:spPr>
          <a:xfrm>
            <a:off x="1417727" y="1052647"/>
            <a:ext cx="8670745" cy="115416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1650" spc="-15" dirty="0" err="1">
                <a:solidFill>
                  <a:schemeClr val="tx2">
                    <a:lumMod val="75000"/>
                  </a:schemeClr>
                </a:solidFill>
                <a:ea typeface="Montserrat"/>
                <a:cs typeface="Montserrat"/>
              </a:rPr>
              <a:t>Постановлением</a:t>
            </a:r>
            <a:r>
              <a:rPr sz="1650" spc="-15" dirty="0">
                <a:solidFill>
                  <a:schemeClr val="tx2">
                    <a:lumMod val="75000"/>
                  </a:schemeClr>
                </a:solidFill>
                <a:ea typeface="Montserrat"/>
                <a:cs typeface="Montserrat"/>
              </a:rPr>
              <a:t> </a:t>
            </a:r>
            <a:r>
              <a:rPr sz="1650" spc="-15" dirty="0" err="1">
                <a:solidFill>
                  <a:schemeClr val="tx2">
                    <a:lumMod val="75000"/>
                  </a:schemeClr>
                </a:solidFill>
                <a:ea typeface="Montserrat"/>
                <a:cs typeface="Montserrat"/>
              </a:rPr>
              <a:t>от</a:t>
            </a:r>
            <a:r>
              <a:rPr sz="1650" spc="-15" dirty="0">
                <a:solidFill>
                  <a:schemeClr val="tx2">
                    <a:lumMod val="75000"/>
                  </a:schemeClr>
                </a:solidFill>
                <a:ea typeface="Montserrat"/>
                <a:cs typeface="Montserrat"/>
              </a:rPr>
              <a:t> 6 </a:t>
            </a:r>
            <a:r>
              <a:rPr sz="1650" spc="-15" dirty="0" err="1">
                <a:solidFill>
                  <a:schemeClr val="tx2">
                    <a:lumMod val="75000"/>
                  </a:schemeClr>
                </a:solidFill>
                <a:ea typeface="Montserrat"/>
                <a:cs typeface="Montserrat"/>
              </a:rPr>
              <a:t>октября</a:t>
            </a:r>
            <a:r>
              <a:rPr sz="1650" spc="-15" dirty="0">
                <a:solidFill>
                  <a:schemeClr val="tx2">
                    <a:lumMod val="75000"/>
                  </a:schemeClr>
                </a:solidFill>
                <a:ea typeface="Montserrat"/>
                <a:cs typeface="Montserrat"/>
              </a:rPr>
              <a:t> 2025 г. № 1549 </a:t>
            </a:r>
            <a:r>
              <a:rPr sz="1650" spc="-15" dirty="0" err="1">
                <a:solidFill>
                  <a:schemeClr val="tx2">
                    <a:lumMod val="75000"/>
                  </a:schemeClr>
                </a:solidFill>
                <a:ea typeface="Montserrat"/>
                <a:cs typeface="Montserrat"/>
              </a:rPr>
              <a:t>изменены</a:t>
            </a:r>
            <a:r>
              <a:rPr sz="1650" spc="-15" dirty="0">
                <a:solidFill>
                  <a:schemeClr val="tx2">
                    <a:lumMod val="75000"/>
                  </a:schemeClr>
                </a:solidFill>
                <a:ea typeface="Montserrat"/>
                <a:cs typeface="Montserrat"/>
              </a:rPr>
              <a:t>:</a:t>
            </a:r>
            <a:endParaRPr sz="1350" dirty="0"/>
          </a:p>
          <a:p>
            <a:endParaRPr sz="900" spc="-15" dirty="0">
              <a:solidFill>
                <a:schemeClr val="tx2">
                  <a:lumMod val="75000"/>
                </a:schemeClr>
              </a:solidFill>
              <a:ea typeface="Montserrat"/>
              <a:cs typeface="Montserrat"/>
            </a:endParaRPr>
          </a:p>
          <a:p>
            <a:pPr marL="257175" indent="-257175">
              <a:buFont typeface="Wingdings"/>
              <a:buChar char="Ø"/>
            </a:pPr>
            <a:r>
              <a:rPr sz="1500" spc="-15" dirty="0" err="1">
                <a:solidFill>
                  <a:schemeClr val="tx2">
                    <a:lumMod val="75000"/>
                  </a:schemeClr>
                </a:solidFill>
                <a:ea typeface="Montserrat"/>
                <a:cs typeface="Montserrat"/>
              </a:rPr>
              <a:t>сроки</a:t>
            </a:r>
            <a:r>
              <a:rPr sz="1500" spc="-15" dirty="0">
                <a:solidFill>
                  <a:schemeClr val="tx2">
                    <a:lumMod val="75000"/>
                  </a:schemeClr>
                </a:solidFill>
                <a:ea typeface="Montserrat"/>
                <a:cs typeface="Montserrat"/>
              </a:rPr>
              <a:t> </a:t>
            </a:r>
            <a:r>
              <a:rPr sz="1500" spc="-15" dirty="0" err="1">
                <a:solidFill>
                  <a:schemeClr val="tx2">
                    <a:lumMod val="75000"/>
                  </a:schemeClr>
                </a:solidFill>
                <a:ea typeface="Montserrat"/>
                <a:cs typeface="Montserrat"/>
              </a:rPr>
              <a:t>перечисления</a:t>
            </a:r>
            <a:r>
              <a:rPr sz="1500" spc="-15" dirty="0">
                <a:solidFill>
                  <a:schemeClr val="tx2">
                    <a:lumMod val="75000"/>
                  </a:schemeClr>
                </a:solidFill>
                <a:ea typeface="Montserrat"/>
                <a:cs typeface="Montserrat"/>
              </a:rPr>
              <a:t> </a:t>
            </a:r>
            <a:r>
              <a:rPr sz="1500" spc="-15" dirty="0" err="1">
                <a:solidFill>
                  <a:schemeClr val="tx2">
                    <a:lumMod val="75000"/>
                  </a:schemeClr>
                </a:solidFill>
                <a:ea typeface="Montserrat"/>
                <a:cs typeface="Montserrat"/>
              </a:rPr>
              <a:t>средств</a:t>
            </a:r>
            <a:r>
              <a:rPr sz="1500" spc="-15" dirty="0">
                <a:solidFill>
                  <a:schemeClr val="tx2">
                    <a:lumMod val="75000"/>
                  </a:schemeClr>
                </a:solidFill>
                <a:ea typeface="Montserrat"/>
                <a:cs typeface="Montserrat"/>
              </a:rPr>
              <a:t> </a:t>
            </a:r>
            <a:r>
              <a:rPr sz="1500" spc="-15" dirty="0" err="1">
                <a:solidFill>
                  <a:schemeClr val="tx2">
                    <a:lumMod val="75000"/>
                  </a:schemeClr>
                </a:solidFill>
                <a:ea typeface="Montserrat"/>
                <a:cs typeface="Montserrat"/>
              </a:rPr>
              <a:t>иных</a:t>
            </a:r>
            <a:r>
              <a:rPr sz="1500" spc="-15" dirty="0">
                <a:solidFill>
                  <a:schemeClr val="tx2">
                    <a:lumMod val="75000"/>
                  </a:schemeClr>
                </a:solidFill>
                <a:ea typeface="Montserrat"/>
                <a:cs typeface="Montserrat"/>
              </a:rPr>
              <a:t> </a:t>
            </a:r>
            <a:r>
              <a:rPr sz="1500" spc="-15" dirty="0" err="1">
                <a:solidFill>
                  <a:schemeClr val="tx2">
                    <a:lumMod val="75000"/>
                  </a:schemeClr>
                </a:solidFill>
                <a:ea typeface="Montserrat"/>
                <a:cs typeface="Montserrat"/>
              </a:rPr>
              <a:t>межбюджетных</a:t>
            </a:r>
            <a:r>
              <a:rPr sz="1500" spc="-15" dirty="0">
                <a:solidFill>
                  <a:schemeClr val="tx2">
                    <a:lumMod val="75000"/>
                  </a:schemeClr>
                </a:solidFill>
                <a:ea typeface="Montserrat"/>
                <a:cs typeface="Montserrat"/>
              </a:rPr>
              <a:t> </a:t>
            </a:r>
            <a:r>
              <a:rPr sz="1500" spc="-15" dirty="0" err="1">
                <a:solidFill>
                  <a:schemeClr val="tx2">
                    <a:lumMod val="75000"/>
                  </a:schemeClr>
                </a:solidFill>
                <a:ea typeface="Montserrat"/>
                <a:cs typeface="Montserrat"/>
              </a:rPr>
              <a:t>трансфертов</a:t>
            </a:r>
            <a:r>
              <a:rPr sz="1500" spc="-15" dirty="0">
                <a:solidFill>
                  <a:schemeClr val="tx2">
                    <a:lumMod val="75000"/>
                  </a:schemeClr>
                </a:solidFill>
                <a:ea typeface="Montserrat"/>
                <a:cs typeface="Montserrat"/>
              </a:rPr>
              <a:t> в </a:t>
            </a:r>
            <a:r>
              <a:rPr sz="1500" spc="-15" dirty="0" err="1">
                <a:solidFill>
                  <a:schemeClr val="tx2">
                    <a:lumMod val="75000"/>
                  </a:schemeClr>
                </a:solidFill>
                <a:ea typeface="Montserrat"/>
                <a:cs typeface="Montserrat"/>
              </a:rPr>
              <a:t>бюджет</a:t>
            </a:r>
            <a:r>
              <a:rPr sz="1500" spc="-15" dirty="0">
                <a:solidFill>
                  <a:schemeClr val="tx2">
                    <a:lumMod val="75000"/>
                  </a:schemeClr>
                </a:solidFill>
                <a:ea typeface="Montserrat"/>
                <a:cs typeface="Montserrat"/>
              </a:rPr>
              <a:t> СФР</a:t>
            </a:r>
          </a:p>
          <a:p>
            <a:pPr marL="257175" indent="-257175">
              <a:buFont typeface="Wingdings"/>
              <a:buChar char="Ø"/>
            </a:pPr>
            <a:r>
              <a:rPr sz="1500" spc="-15" dirty="0" err="1">
                <a:solidFill>
                  <a:schemeClr val="tx2">
                    <a:lumMod val="75000"/>
                  </a:schemeClr>
                </a:solidFill>
                <a:ea typeface="Montserrat"/>
                <a:cs typeface="Montserrat"/>
              </a:rPr>
              <a:t>сроки</a:t>
            </a:r>
            <a:r>
              <a:rPr sz="1500" spc="-15" dirty="0">
                <a:solidFill>
                  <a:schemeClr val="tx2">
                    <a:lumMod val="75000"/>
                  </a:schemeClr>
                </a:solidFill>
                <a:ea typeface="Montserrat"/>
                <a:cs typeface="Montserrat"/>
              </a:rPr>
              <a:t> </a:t>
            </a:r>
            <a:r>
              <a:rPr sz="1500" spc="-15" dirty="0" err="1">
                <a:solidFill>
                  <a:schemeClr val="tx2">
                    <a:lumMod val="75000"/>
                  </a:schemeClr>
                </a:solidFill>
                <a:ea typeface="Montserrat"/>
                <a:cs typeface="Montserrat"/>
              </a:rPr>
              <a:t>предоставления</a:t>
            </a:r>
            <a:r>
              <a:rPr sz="1500" spc="-15" dirty="0">
                <a:solidFill>
                  <a:schemeClr val="tx2">
                    <a:lumMod val="75000"/>
                  </a:schemeClr>
                </a:solidFill>
                <a:ea typeface="Montserrat"/>
                <a:cs typeface="Montserrat"/>
              </a:rPr>
              <a:t> </a:t>
            </a:r>
            <a:r>
              <a:rPr sz="1500" spc="-15" dirty="0" err="1">
                <a:solidFill>
                  <a:schemeClr val="tx2">
                    <a:lumMod val="75000"/>
                  </a:schemeClr>
                </a:solidFill>
                <a:ea typeface="Montserrat"/>
                <a:cs typeface="Montserrat"/>
              </a:rPr>
              <a:t>реестра</a:t>
            </a:r>
            <a:r>
              <a:rPr sz="1500" spc="-15" dirty="0">
                <a:solidFill>
                  <a:schemeClr val="tx2">
                    <a:lumMod val="75000"/>
                  </a:schemeClr>
                </a:solidFill>
                <a:ea typeface="Montserrat"/>
                <a:cs typeface="Montserrat"/>
              </a:rPr>
              <a:t> </a:t>
            </a:r>
            <a:r>
              <a:rPr sz="1500" spc="-15" dirty="0" err="1">
                <a:solidFill>
                  <a:schemeClr val="tx2">
                    <a:lumMod val="75000"/>
                  </a:schemeClr>
                </a:solidFill>
                <a:ea typeface="Montserrat"/>
                <a:cs typeface="Montserrat"/>
              </a:rPr>
              <a:t>медицинскими</a:t>
            </a:r>
            <a:r>
              <a:rPr sz="1500" spc="-15" dirty="0">
                <a:solidFill>
                  <a:schemeClr val="tx2">
                    <a:lumMod val="75000"/>
                  </a:schemeClr>
                </a:solidFill>
                <a:ea typeface="Montserrat"/>
                <a:cs typeface="Montserrat"/>
              </a:rPr>
              <a:t> </a:t>
            </a:r>
            <a:r>
              <a:rPr sz="1500" spc="-15" dirty="0" err="1">
                <a:solidFill>
                  <a:schemeClr val="tx2">
                    <a:lumMod val="75000"/>
                  </a:schemeClr>
                </a:solidFill>
                <a:ea typeface="Montserrat"/>
                <a:cs typeface="Montserrat"/>
              </a:rPr>
              <a:t>организациями</a:t>
            </a:r>
            <a:r>
              <a:rPr sz="1500" spc="-15" dirty="0">
                <a:solidFill>
                  <a:schemeClr val="tx2">
                    <a:lumMod val="75000"/>
                  </a:schemeClr>
                </a:solidFill>
                <a:ea typeface="Montserrat"/>
                <a:cs typeface="Montserrat"/>
              </a:rPr>
              <a:t> </a:t>
            </a:r>
            <a:r>
              <a:rPr sz="1500" spc="-15" dirty="0" err="1">
                <a:solidFill>
                  <a:schemeClr val="tx2">
                    <a:lumMod val="75000"/>
                  </a:schemeClr>
                </a:solidFill>
                <a:ea typeface="Montserrat"/>
                <a:cs typeface="Montserrat"/>
              </a:rPr>
              <a:t>за</a:t>
            </a:r>
            <a:r>
              <a:rPr sz="1500" spc="-15" dirty="0">
                <a:solidFill>
                  <a:schemeClr val="tx2">
                    <a:lumMod val="75000"/>
                  </a:schemeClr>
                </a:solidFill>
                <a:ea typeface="Montserrat"/>
                <a:cs typeface="Montserrat"/>
              </a:rPr>
              <a:t> </a:t>
            </a:r>
            <a:r>
              <a:rPr sz="1500" spc="-15" dirty="0" err="1">
                <a:solidFill>
                  <a:schemeClr val="tx2">
                    <a:lumMod val="75000"/>
                  </a:schemeClr>
                </a:solidFill>
                <a:ea typeface="Montserrat"/>
                <a:cs typeface="Montserrat"/>
              </a:rPr>
              <a:t>декабрь</a:t>
            </a:r>
            <a:r>
              <a:rPr sz="1500" spc="-15" dirty="0">
                <a:solidFill>
                  <a:schemeClr val="tx2">
                    <a:lumMod val="75000"/>
                  </a:schemeClr>
                </a:solidFill>
                <a:ea typeface="Montserrat"/>
                <a:cs typeface="Montserrat"/>
              </a:rPr>
              <a:t> </a:t>
            </a:r>
            <a:r>
              <a:rPr sz="1500" spc="-15" dirty="0" err="1">
                <a:solidFill>
                  <a:schemeClr val="tx2">
                    <a:lumMod val="75000"/>
                  </a:schemeClr>
                </a:solidFill>
                <a:ea typeface="Montserrat"/>
                <a:cs typeface="Montserrat"/>
              </a:rPr>
              <a:t>месяц</a:t>
            </a:r>
            <a:r>
              <a:rPr sz="1500" spc="-15" dirty="0">
                <a:solidFill>
                  <a:schemeClr val="tx2">
                    <a:lumMod val="75000"/>
                  </a:schemeClr>
                </a:solidFill>
                <a:ea typeface="Montserrat"/>
                <a:cs typeface="Montserrat"/>
              </a:rPr>
              <a:t>**</a:t>
            </a:r>
          </a:p>
          <a:p>
            <a:pPr marL="257175" indent="-257175">
              <a:buFont typeface="Wingdings"/>
              <a:buChar char="Ø"/>
            </a:pPr>
            <a:r>
              <a:rPr sz="1500" spc="-15" dirty="0" err="1">
                <a:solidFill>
                  <a:schemeClr val="tx2">
                    <a:lumMod val="75000"/>
                  </a:schemeClr>
                </a:solidFill>
                <a:ea typeface="Montserrat"/>
                <a:cs typeface="Montserrat"/>
              </a:rPr>
              <a:t>сроки</a:t>
            </a:r>
            <a:r>
              <a:rPr sz="1500" spc="-15" dirty="0">
                <a:solidFill>
                  <a:schemeClr val="tx2">
                    <a:lumMod val="75000"/>
                  </a:schemeClr>
                </a:solidFill>
                <a:ea typeface="Montserrat"/>
                <a:cs typeface="Montserrat"/>
              </a:rPr>
              <a:t> </a:t>
            </a:r>
            <a:r>
              <a:rPr sz="1500" spc="-15" dirty="0" err="1">
                <a:solidFill>
                  <a:schemeClr val="tx2">
                    <a:lumMod val="75000"/>
                  </a:schemeClr>
                </a:solidFill>
                <a:ea typeface="Montserrat"/>
                <a:cs typeface="Montserrat"/>
              </a:rPr>
              <a:t>осуществления</a:t>
            </a:r>
            <a:r>
              <a:rPr sz="1500" spc="-15" dirty="0">
                <a:solidFill>
                  <a:schemeClr val="tx2">
                    <a:lumMod val="75000"/>
                  </a:schemeClr>
                </a:solidFill>
                <a:ea typeface="Montserrat"/>
                <a:cs typeface="Montserrat"/>
              </a:rPr>
              <a:t> </a:t>
            </a:r>
            <a:r>
              <a:rPr sz="1500" spc="-15" dirty="0" err="1">
                <a:solidFill>
                  <a:schemeClr val="tx2">
                    <a:lumMod val="75000"/>
                  </a:schemeClr>
                </a:solidFill>
                <a:ea typeface="Montserrat"/>
                <a:cs typeface="Montserrat"/>
              </a:rPr>
              <a:t>специальной</a:t>
            </a:r>
            <a:r>
              <a:rPr sz="1500" spc="-15" dirty="0">
                <a:solidFill>
                  <a:schemeClr val="tx2">
                    <a:lumMod val="75000"/>
                  </a:schemeClr>
                </a:solidFill>
                <a:ea typeface="Montserrat"/>
                <a:cs typeface="Montserrat"/>
              </a:rPr>
              <a:t> </a:t>
            </a:r>
            <a:r>
              <a:rPr sz="1500" spc="-15" dirty="0" err="1">
                <a:solidFill>
                  <a:schemeClr val="tx2">
                    <a:lumMod val="75000"/>
                  </a:schemeClr>
                </a:solidFill>
                <a:ea typeface="Montserrat"/>
                <a:cs typeface="Montserrat"/>
              </a:rPr>
              <a:t>социальной</a:t>
            </a:r>
            <a:r>
              <a:rPr sz="1500" spc="-15" dirty="0">
                <a:solidFill>
                  <a:schemeClr val="tx2">
                    <a:lumMod val="75000"/>
                  </a:schemeClr>
                </a:solidFill>
                <a:ea typeface="Montserrat"/>
                <a:cs typeface="Montserrat"/>
              </a:rPr>
              <a:t> </a:t>
            </a:r>
            <a:r>
              <a:rPr sz="1500" spc="-15" dirty="0" err="1">
                <a:solidFill>
                  <a:schemeClr val="tx2">
                    <a:lumMod val="75000"/>
                  </a:schemeClr>
                </a:solidFill>
                <a:ea typeface="Montserrat"/>
                <a:cs typeface="Montserrat"/>
              </a:rPr>
              <a:t>выплаты</a:t>
            </a:r>
            <a:r>
              <a:rPr sz="1500" spc="-15" dirty="0">
                <a:solidFill>
                  <a:schemeClr val="tx2">
                    <a:lumMod val="75000"/>
                  </a:schemeClr>
                </a:solidFill>
                <a:ea typeface="Montserrat"/>
                <a:cs typeface="Montserrat"/>
              </a:rPr>
              <a:t> </a:t>
            </a:r>
            <a:r>
              <a:rPr sz="1500" spc="-15" dirty="0" err="1">
                <a:solidFill>
                  <a:schemeClr val="tx2">
                    <a:lumMod val="75000"/>
                  </a:schemeClr>
                </a:solidFill>
                <a:ea typeface="Montserrat"/>
                <a:cs typeface="Montserrat"/>
              </a:rPr>
              <a:t>Отделениями</a:t>
            </a:r>
            <a:r>
              <a:rPr sz="1500" spc="-15" dirty="0">
                <a:solidFill>
                  <a:schemeClr val="tx2">
                    <a:lumMod val="75000"/>
                  </a:schemeClr>
                </a:solidFill>
                <a:ea typeface="Montserrat"/>
                <a:cs typeface="Montserrat"/>
              </a:rPr>
              <a:t> СФР</a:t>
            </a:r>
          </a:p>
        </p:txBody>
      </p:sp>
      <p:sp>
        <p:nvSpPr>
          <p:cNvPr id="222" name="Shape 222"/>
          <p:cNvSpPr/>
          <p:nvPr/>
        </p:nvSpPr>
        <p:spPr>
          <a:xfrm>
            <a:off x="8327770" y="2680647"/>
            <a:ext cx="1634577" cy="65238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rgbClr val="FF0000"/>
            </a:solidFill>
            <a:prstDash val="solid"/>
          </a:ln>
        </p:spPr>
        <p:txBody>
          <a:bodyPr lIns="68580" tIns="34290" rIns="68580" bIns="34290" anchor="ctr"/>
          <a:lstStyle/>
          <a:p>
            <a:pPr algn="ctr"/>
            <a:r>
              <a:rPr sz="1050" spc="-15" dirty="0" err="1">
                <a:solidFill>
                  <a:schemeClr val="tx2">
                    <a:lumMod val="75000"/>
                  </a:schemeClr>
                </a:solidFill>
                <a:ea typeface="Montserrat"/>
                <a:cs typeface="Montserrat"/>
              </a:rPr>
              <a:t>Передача</a:t>
            </a:r>
            <a:r>
              <a:rPr sz="1050" spc="-15" dirty="0">
                <a:solidFill>
                  <a:schemeClr val="tx2">
                    <a:lumMod val="75000"/>
                  </a:schemeClr>
                </a:solidFill>
                <a:ea typeface="Montserrat"/>
                <a:cs typeface="Montserrat"/>
              </a:rPr>
              <a:t> </a:t>
            </a:r>
            <a:r>
              <a:rPr sz="1050" spc="-15" dirty="0" err="1">
                <a:solidFill>
                  <a:schemeClr val="tx2">
                    <a:lumMod val="75000"/>
                  </a:schemeClr>
                </a:solidFill>
                <a:ea typeface="Montserrat"/>
                <a:cs typeface="Montserrat"/>
              </a:rPr>
              <a:t>на</a:t>
            </a:r>
            <a:r>
              <a:rPr sz="1050" spc="-15" dirty="0">
                <a:solidFill>
                  <a:schemeClr val="tx2">
                    <a:lumMod val="75000"/>
                  </a:schemeClr>
                </a:solidFill>
                <a:ea typeface="Montserrat"/>
                <a:cs typeface="Montserrat"/>
              </a:rPr>
              <a:t> </a:t>
            </a:r>
            <a:r>
              <a:rPr sz="1050" spc="-15" dirty="0" err="1">
                <a:solidFill>
                  <a:schemeClr val="tx2">
                    <a:lumMod val="75000"/>
                  </a:schemeClr>
                </a:solidFill>
                <a:ea typeface="Montserrat"/>
                <a:cs typeface="Montserrat"/>
              </a:rPr>
              <a:t>оплату</a:t>
            </a:r>
            <a:r>
              <a:rPr sz="1050" spc="-15" dirty="0">
                <a:solidFill>
                  <a:schemeClr val="tx2">
                    <a:lumMod val="75000"/>
                  </a:schemeClr>
                </a:solidFill>
                <a:ea typeface="Montserrat"/>
                <a:cs typeface="Montserrat"/>
              </a:rPr>
              <a:t> </a:t>
            </a:r>
            <a:r>
              <a:rPr sz="1050" spc="-15" dirty="0" err="1">
                <a:solidFill>
                  <a:schemeClr val="tx2">
                    <a:lumMod val="75000"/>
                  </a:schemeClr>
                </a:solidFill>
                <a:ea typeface="Montserrat"/>
                <a:cs typeface="Montserrat"/>
              </a:rPr>
              <a:t>мер</a:t>
            </a:r>
            <a:r>
              <a:rPr sz="1050" spc="-15" dirty="0">
                <a:solidFill>
                  <a:schemeClr val="tx2">
                    <a:lumMod val="75000"/>
                  </a:schemeClr>
                </a:solidFill>
                <a:ea typeface="Montserrat"/>
                <a:cs typeface="Montserrat"/>
              </a:rPr>
              <a:t> </a:t>
            </a:r>
            <a:br>
              <a:rPr sz="1050" spc="-15" dirty="0">
                <a:solidFill>
                  <a:schemeClr val="tx2">
                    <a:lumMod val="75000"/>
                  </a:schemeClr>
                </a:solidFill>
                <a:ea typeface="Montserrat"/>
                <a:cs typeface="Montserrat"/>
              </a:rPr>
            </a:br>
            <a:r>
              <a:rPr sz="1050" spc="-15" dirty="0" err="1">
                <a:solidFill>
                  <a:schemeClr val="tx2">
                    <a:lumMod val="75000"/>
                  </a:schemeClr>
                </a:solidFill>
                <a:ea typeface="Montserrat"/>
                <a:cs typeface="Montserrat"/>
              </a:rPr>
              <a:t>Отделениями</a:t>
            </a:r>
            <a:r>
              <a:rPr sz="1050" spc="-15" dirty="0">
                <a:solidFill>
                  <a:schemeClr val="tx2">
                    <a:lumMod val="75000"/>
                  </a:schemeClr>
                </a:solidFill>
                <a:ea typeface="Montserrat"/>
                <a:cs typeface="Montserrat"/>
              </a:rPr>
              <a:t> СФР</a:t>
            </a:r>
            <a:endParaRPr sz="1350" dirty="0">
              <a:solidFill>
                <a:schemeClr val="lt1"/>
              </a:solidFill>
            </a:endParaRPr>
          </a:p>
        </p:txBody>
      </p:sp>
      <p:sp>
        <p:nvSpPr>
          <p:cNvPr id="223" name="Shape 223"/>
          <p:cNvSpPr/>
          <p:nvPr/>
        </p:nvSpPr>
        <p:spPr>
          <a:xfrm rot="5400000">
            <a:off x="10329927" y="3160254"/>
            <a:ext cx="233805" cy="2269495"/>
          </a:xfrm>
          <a:prstGeom prst="rightBrace">
            <a:avLst>
              <a:gd name="adj1" fmla="val 49744"/>
              <a:gd name="adj2" fmla="val 50000"/>
            </a:avLst>
          </a:prstGeom>
          <a:ln w="28575">
            <a:solidFill>
              <a:schemeClr val="accent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  <p:txBody>
          <a:bodyPr lIns="91438" tIns="45718" rIns="91438" bIns="45718" anchor="ctr"/>
          <a:lstStyle/>
          <a:p>
            <a:pPr algn="ctr"/>
            <a:endParaRPr sz="1350"/>
          </a:p>
        </p:txBody>
      </p:sp>
      <p:sp>
        <p:nvSpPr>
          <p:cNvPr id="225" name="Shape 225"/>
          <p:cNvSpPr/>
          <p:nvPr/>
        </p:nvSpPr>
        <p:spPr>
          <a:xfrm>
            <a:off x="10467175" y="2707348"/>
            <a:ext cx="1543050" cy="65238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rgbClr val="FF0000"/>
            </a:solidFill>
            <a:prstDash val="solid"/>
          </a:ln>
        </p:spPr>
        <p:txBody>
          <a:bodyPr lIns="68580" tIns="34290" rIns="68580" bIns="34290" anchor="ctr"/>
          <a:lstStyle/>
          <a:p>
            <a:pPr algn="ctr"/>
            <a:r>
              <a:rPr sz="1050" spc="-15" dirty="0" err="1">
                <a:solidFill>
                  <a:schemeClr val="tx2">
                    <a:lumMod val="75000"/>
                  </a:schemeClr>
                </a:solidFill>
                <a:ea typeface="Montserrat"/>
                <a:cs typeface="Montserrat"/>
              </a:rPr>
              <a:t>Все</a:t>
            </a:r>
            <a:r>
              <a:rPr sz="1050" spc="-15" dirty="0">
                <a:solidFill>
                  <a:schemeClr val="tx2">
                    <a:lumMod val="75000"/>
                  </a:schemeClr>
                </a:solidFill>
                <a:ea typeface="Montserrat"/>
                <a:cs typeface="Montserrat"/>
              </a:rPr>
              <a:t> </a:t>
            </a:r>
            <a:r>
              <a:rPr sz="1050" spc="-15" dirty="0" err="1">
                <a:solidFill>
                  <a:schemeClr val="tx2">
                    <a:lumMod val="75000"/>
                  </a:schemeClr>
                </a:solidFill>
                <a:ea typeface="Montserrat"/>
                <a:cs typeface="Montserrat"/>
              </a:rPr>
              <a:t>меры</a:t>
            </a:r>
            <a:r>
              <a:rPr sz="1050" spc="-15" dirty="0">
                <a:solidFill>
                  <a:schemeClr val="tx2">
                    <a:lumMod val="75000"/>
                  </a:schemeClr>
                </a:solidFill>
                <a:ea typeface="Montserrat"/>
                <a:cs typeface="Montserrat"/>
              </a:rPr>
              <a:t> </a:t>
            </a:r>
            <a:r>
              <a:rPr sz="1050" spc="-15" dirty="0" err="1">
                <a:solidFill>
                  <a:schemeClr val="tx2">
                    <a:lumMod val="75000"/>
                  </a:schemeClr>
                </a:solidFill>
                <a:ea typeface="Montserrat"/>
                <a:cs typeface="Montserrat"/>
              </a:rPr>
              <a:t>поступившие</a:t>
            </a:r>
            <a:r>
              <a:rPr sz="1050" spc="-15" dirty="0">
                <a:solidFill>
                  <a:schemeClr val="tx2">
                    <a:lumMod val="75000"/>
                  </a:schemeClr>
                </a:solidFill>
                <a:ea typeface="Montserrat"/>
                <a:cs typeface="Montserrat"/>
              </a:rPr>
              <a:t> в </a:t>
            </a:r>
            <a:r>
              <a:rPr sz="1050" spc="-15" dirty="0" err="1">
                <a:solidFill>
                  <a:schemeClr val="tx2">
                    <a:lumMod val="75000"/>
                  </a:schemeClr>
                </a:solidFill>
                <a:ea typeface="Montserrat"/>
                <a:cs typeface="Montserrat"/>
              </a:rPr>
              <a:t>установленные</a:t>
            </a:r>
            <a:r>
              <a:rPr sz="1050" spc="-15" dirty="0">
                <a:solidFill>
                  <a:schemeClr val="tx2">
                    <a:lumMod val="75000"/>
                  </a:schemeClr>
                </a:solidFill>
                <a:ea typeface="Montserrat"/>
                <a:cs typeface="Montserrat"/>
              </a:rPr>
              <a:t> ПП2568 </a:t>
            </a:r>
            <a:r>
              <a:rPr sz="1050" spc="-15" dirty="0" err="1">
                <a:solidFill>
                  <a:schemeClr val="tx2">
                    <a:lumMod val="75000"/>
                  </a:schemeClr>
                </a:solidFill>
                <a:ea typeface="Montserrat"/>
                <a:cs typeface="Montserrat"/>
              </a:rPr>
              <a:t>сроки</a:t>
            </a:r>
            <a:r>
              <a:rPr sz="1050" spc="-15" dirty="0">
                <a:solidFill>
                  <a:schemeClr val="tx2">
                    <a:lumMod val="75000"/>
                  </a:schemeClr>
                </a:solidFill>
                <a:ea typeface="Montserrat"/>
                <a:cs typeface="Montserrat"/>
              </a:rPr>
              <a:t> </a:t>
            </a:r>
            <a:r>
              <a:rPr sz="1050" spc="-15" dirty="0" err="1">
                <a:solidFill>
                  <a:schemeClr val="tx2">
                    <a:lumMod val="75000"/>
                  </a:schemeClr>
                </a:solidFill>
                <a:ea typeface="Montserrat"/>
                <a:cs typeface="Montserrat"/>
              </a:rPr>
              <a:t>переданы</a:t>
            </a:r>
            <a:r>
              <a:rPr sz="1050" spc="-15" dirty="0">
                <a:solidFill>
                  <a:schemeClr val="tx2">
                    <a:lumMod val="75000"/>
                  </a:schemeClr>
                </a:solidFill>
                <a:ea typeface="Montserrat"/>
                <a:cs typeface="Montserrat"/>
              </a:rPr>
              <a:t> </a:t>
            </a:r>
            <a:r>
              <a:rPr sz="1050" spc="-15" dirty="0" err="1">
                <a:solidFill>
                  <a:schemeClr val="tx2">
                    <a:lumMod val="75000"/>
                  </a:schemeClr>
                </a:solidFill>
                <a:ea typeface="Montserrat"/>
                <a:cs typeface="Montserrat"/>
              </a:rPr>
              <a:t>на</a:t>
            </a:r>
            <a:r>
              <a:rPr sz="1050" spc="-15" dirty="0">
                <a:solidFill>
                  <a:schemeClr val="tx2">
                    <a:lumMod val="75000"/>
                  </a:schemeClr>
                </a:solidFill>
                <a:ea typeface="Montserrat"/>
                <a:cs typeface="Montserrat"/>
              </a:rPr>
              <a:t> </a:t>
            </a:r>
            <a:r>
              <a:rPr sz="1050" spc="-15" dirty="0" err="1">
                <a:solidFill>
                  <a:schemeClr val="tx2">
                    <a:lumMod val="75000"/>
                  </a:schemeClr>
                </a:solidFill>
                <a:ea typeface="Montserrat"/>
                <a:cs typeface="Montserrat"/>
              </a:rPr>
              <a:t>оплату</a:t>
            </a:r>
            <a:endParaRPr sz="1050" spc="-15" dirty="0">
              <a:solidFill>
                <a:schemeClr val="tx2">
                  <a:lumMod val="75000"/>
                </a:schemeClr>
              </a:solidFill>
              <a:ea typeface="Montserrat"/>
              <a:cs typeface="Montserrat"/>
            </a:endParaRPr>
          </a:p>
        </p:txBody>
      </p:sp>
      <p:sp>
        <p:nvSpPr>
          <p:cNvPr id="227" name="Shape 227"/>
          <p:cNvSpPr/>
          <p:nvPr/>
        </p:nvSpPr>
        <p:spPr>
          <a:xfrm>
            <a:off x="1653127" y="3504478"/>
            <a:ext cx="1896540" cy="571500"/>
          </a:xfrm>
          <a:prstGeom prst="chevron">
            <a:avLst/>
          </a:prstGeom>
          <a:solidFill>
            <a:srgbClr val="CF7D2B"/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68580" tIns="34290" rIns="68580" bIns="34290" anchor="ctr"/>
          <a:lstStyle/>
          <a:p>
            <a:pPr algn="ctr"/>
            <a:r>
              <a:rPr sz="1500" dirty="0" err="1">
                <a:solidFill>
                  <a:srgbClr val="002060"/>
                </a:solidFill>
                <a:ea typeface="Montserrat"/>
                <a:cs typeface="Montserrat"/>
              </a:rPr>
              <a:t>Период</a:t>
            </a:r>
            <a:r>
              <a:rPr sz="1500" dirty="0">
                <a:solidFill>
                  <a:srgbClr val="002060"/>
                </a:solidFill>
                <a:ea typeface="Montserrat"/>
                <a:cs typeface="Montserrat"/>
              </a:rPr>
              <a:t> </a:t>
            </a:r>
            <a:r>
              <a:rPr sz="1500" dirty="0" err="1">
                <a:solidFill>
                  <a:srgbClr val="002060"/>
                </a:solidFill>
                <a:ea typeface="Montserrat"/>
                <a:cs typeface="Montserrat"/>
              </a:rPr>
              <a:t>работы</a:t>
            </a:r>
            <a:endParaRPr sz="1350" dirty="0">
              <a:solidFill>
                <a:schemeClr val="lt1"/>
              </a:solidFill>
            </a:endParaRPr>
          </a:p>
        </p:txBody>
      </p:sp>
      <p:sp>
        <p:nvSpPr>
          <p:cNvPr id="228" name="Shape 228"/>
          <p:cNvSpPr/>
          <p:nvPr/>
        </p:nvSpPr>
        <p:spPr>
          <a:xfrm flipH="1">
            <a:off x="1408867" y="3490478"/>
            <a:ext cx="8860" cy="703793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229" name="Shape 229"/>
          <p:cNvSpPr/>
          <p:nvPr/>
        </p:nvSpPr>
        <p:spPr>
          <a:xfrm>
            <a:off x="3828247" y="3515655"/>
            <a:ext cx="1674254" cy="571500"/>
          </a:xfrm>
          <a:prstGeom prst="chevr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68580" tIns="34290" rIns="68580" bIns="34290" anchor="ctr"/>
          <a:lstStyle/>
          <a:p>
            <a:pPr algn="ctr"/>
            <a:r>
              <a:rPr sz="1500" dirty="0">
                <a:solidFill>
                  <a:srgbClr val="002060"/>
                </a:solidFill>
                <a:ea typeface="Montserrat"/>
                <a:cs typeface="Montserrat"/>
              </a:rPr>
              <a:t>+10 </a:t>
            </a:r>
            <a:r>
              <a:rPr sz="1500" dirty="0" err="1">
                <a:solidFill>
                  <a:srgbClr val="002060"/>
                </a:solidFill>
                <a:ea typeface="Montserrat"/>
                <a:cs typeface="Montserrat"/>
              </a:rPr>
              <a:t>раб.дней</a:t>
            </a:r>
            <a:endParaRPr sz="1500" dirty="0">
              <a:solidFill>
                <a:srgbClr val="002060"/>
              </a:solidFill>
              <a:ea typeface="Montserrat"/>
              <a:cs typeface="Montserrat"/>
            </a:endParaRPr>
          </a:p>
        </p:txBody>
      </p:sp>
      <p:sp>
        <p:nvSpPr>
          <p:cNvPr id="230" name="Shape 230"/>
          <p:cNvSpPr/>
          <p:nvPr/>
        </p:nvSpPr>
        <p:spPr>
          <a:xfrm flipH="1">
            <a:off x="3686758" y="3490478"/>
            <a:ext cx="10715" cy="743258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231" name="Shape 231"/>
          <p:cNvSpPr/>
          <p:nvPr/>
        </p:nvSpPr>
        <p:spPr>
          <a:xfrm>
            <a:off x="5825659" y="3529804"/>
            <a:ext cx="1447700" cy="571500"/>
          </a:xfrm>
          <a:prstGeom prst="chevron">
            <a:avLst/>
          </a:prstGeom>
          <a:solidFill>
            <a:srgbClr val="BE9346"/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68580" tIns="34290" rIns="68580" bIns="34290" anchor="ctr"/>
          <a:lstStyle/>
          <a:p>
            <a:pPr algn="ctr"/>
            <a:r>
              <a:rPr sz="1500" dirty="0">
                <a:solidFill>
                  <a:srgbClr val="002060"/>
                </a:solidFill>
                <a:ea typeface="Montserrat"/>
                <a:cs typeface="Montserrat"/>
              </a:rPr>
              <a:t>+3 </a:t>
            </a:r>
            <a:r>
              <a:rPr sz="1500" dirty="0" err="1">
                <a:solidFill>
                  <a:srgbClr val="002060"/>
                </a:solidFill>
                <a:ea typeface="Montserrat"/>
                <a:cs typeface="Montserrat"/>
              </a:rPr>
              <a:t>раб.дня</a:t>
            </a:r>
            <a:endParaRPr sz="1500" dirty="0">
              <a:solidFill>
                <a:srgbClr val="002060"/>
              </a:solidFill>
              <a:ea typeface="Montserrat"/>
              <a:cs typeface="Montserrat"/>
            </a:endParaRPr>
          </a:p>
        </p:txBody>
      </p:sp>
      <p:sp>
        <p:nvSpPr>
          <p:cNvPr id="232" name="Shape 232"/>
          <p:cNvSpPr/>
          <p:nvPr/>
        </p:nvSpPr>
        <p:spPr>
          <a:xfrm>
            <a:off x="5694885" y="3476480"/>
            <a:ext cx="6317" cy="757255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233" name="Shape 233"/>
          <p:cNvSpPr/>
          <p:nvPr/>
        </p:nvSpPr>
        <p:spPr>
          <a:xfrm>
            <a:off x="7584136" y="3504478"/>
            <a:ext cx="1492218" cy="571500"/>
          </a:xfrm>
          <a:prstGeom prst="chevr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68580" tIns="34290" rIns="68580" bIns="34290" anchor="ctr"/>
          <a:lstStyle/>
          <a:p>
            <a:pPr algn="ctr"/>
            <a:r>
              <a:rPr sz="1500" dirty="0">
                <a:solidFill>
                  <a:srgbClr val="002060"/>
                </a:solidFill>
                <a:ea typeface="Montserrat"/>
                <a:cs typeface="Montserrat"/>
              </a:rPr>
              <a:t>+5 </a:t>
            </a:r>
            <a:r>
              <a:rPr sz="1500" dirty="0" err="1">
                <a:solidFill>
                  <a:srgbClr val="002060"/>
                </a:solidFill>
                <a:ea typeface="Montserrat"/>
                <a:cs typeface="Montserrat"/>
              </a:rPr>
              <a:t>раб.дней</a:t>
            </a:r>
            <a:endParaRPr sz="1500" dirty="0">
              <a:solidFill>
                <a:srgbClr val="002060"/>
              </a:solidFill>
              <a:ea typeface="Montserrat"/>
              <a:cs typeface="Montserrat"/>
            </a:endParaRPr>
          </a:p>
        </p:txBody>
      </p:sp>
      <p:sp>
        <p:nvSpPr>
          <p:cNvPr id="234" name="Shape 234"/>
          <p:cNvSpPr/>
          <p:nvPr/>
        </p:nvSpPr>
        <p:spPr>
          <a:xfrm flipH="1">
            <a:off x="7410450" y="3476479"/>
            <a:ext cx="42913" cy="746749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235" name="Shape 235"/>
          <p:cNvSpPr/>
          <p:nvPr/>
        </p:nvSpPr>
        <p:spPr>
          <a:xfrm>
            <a:off x="9230627" y="3495674"/>
            <a:ext cx="2473097" cy="571500"/>
          </a:xfrm>
          <a:prstGeom prst="chevron">
            <a:avLst/>
          </a:prstGeom>
          <a:solidFill>
            <a:srgbClr val="BE9346"/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68580" tIns="34290" rIns="68580" bIns="34290" anchor="ctr"/>
          <a:lstStyle/>
          <a:p>
            <a:pPr algn="ctr"/>
            <a:r>
              <a:rPr sz="1500">
                <a:solidFill>
                  <a:srgbClr val="002060"/>
                </a:solidFill>
                <a:ea typeface="Montserrat"/>
                <a:cs typeface="Montserrat"/>
              </a:rPr>
              <a:t>До последнего дня месяц</a:t>
            </a:r>
            <a:endParaRPr sz="1350">
              <a:solidFill>
                <a:schemeClr val="lt1"/>
              </a:solidFill>
            </a:endParaRPr>
          </a:p>
        </p:txBody>
      </p:sp>
      <p:sp>
        <p:nvSpPr>
          <p:cNvPr id="236" name="Shape 236"/>
          <p:cNvSpPr/>
          <p:nvPr/>
        </p:nvSpPr>
        <p:spPr>
          <a:xfrm flipH="1">
            <a:off x="9207127" y="3433153"/>
            <a:ext cx="23499" cy="723694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237" name="Shape 237"/>
          <p:cNvSpPr txBox="1"/>
          <p:nvPr/>
        </p:nvSpPr>
        <p:spPr>
          <a:xfrm>
            <a:off x="1082846" y="2750099"/>
            <a:ext cx="90360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sz="1500" dirty="0">
                <a:solidFill>
                  <a:srgbClr val="002060"/>
                </a:solidFill>
                <a:ea typeface="Montserrat"/>
                <a:cs typeface="Montserrat"/>
              </a:rPr>
              <a:t>1 </a:t>
            </a:r>
            <a:r>
              <a:rPr sz="1500" dirty="0" err="1">
                <a:solidFill>
                  <a:srgbClr val="002060"/>
                </a:solidFill>
                <a:ea typeface="Montserrat"/>
                <a:cs typeface="Montserrat"/>
              </a:rPr>
              <a:t>число</a:t>
            </a:r>
            <a:endParaRPr sz="1500" dirty="0">
              <a:solidFill>
                <a:srgbClr val="002060"/>
              </a:solidFill>
              <a:ea typeface="Montserrat"/>
              <a:cs typeface="Montserrat"/>
            </a:endParaRPr>
          </a:p>
          <a:p>
            <a:pPr algn="ctr"/>
            <a:r>
              <a:rPr sz="1500" dirty="0" err="1">
                <a:solidFill>
                  <a:srgbClr val="002060"/>
                </a:solidFill>
                <a:ea typeface="Montserrat"/>
                <a:cs typeface="Montserrat"/>
              </a:rPr>
              <a:t>месяца</a:t>
            </a:r>
            <a:endParaRPr sz="1500" dirty="0">
              <a:solidFill>
                <a:srgbClr val="002060"/>
              </a:solidFill>
              <a:ea typeface="Montserrat"/>
              <a:cs typeface="Montserrat"/>
            </a:endParaRPr>
          </a:p>
        </p:txBody>
      </p:sp>
      <p:sp>
        <p:nvSpPr>
          <p:cNvPr id="238" name="Shape 238"/>
          <p:cNvSpPr txBox="1"/>
          <p:nvPr/>
        </p:nvSpPr>
        <p:spPr>
          <a:xfrm>
            <a:off x="2838451" y="2714734"/>
            <a:ext cx="1258222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sz="1500" dirty="0" err="1">
                <a:solidFill>
                  <a:srgbClr val="002060"/>
                </a:solidFill>
                <a:ea typeface="Montserrat"/>
                <a:cs typeface="Montserrat"/>
              </a:rPr>
              <a:t>Последнее</a:t>
            </a:r>
            <a:r>
              <a:rPr sz="1500" dirty="0">
                <a:solidFill>
                  <a:srgbClr val="002060"/>
                </a:solidFill>
                <a:ea typeface="Montserrat"/>
                <a:cs typeface="Montserrat"/>
              </a:rPr>
              <a:t> </a:t>
            </a:r>
            <a:r>
              <a:rPr sz="1500" dirty="0" err="1">
                <a:solidFill>
                  <a:srgbClr val="002060"/>
                </a:solidFill>
                <a:ea typeface="Montserrat"/>
                <a:cs typeface="Montserrat"/>
              </a:rPr>
              <a:t>число</a:t>
            </a:r>
            <a:endParaRPr sz="1350" dirty="0"/>
          </a:p>
          <a:p>
            <a:pPr algn="ctr"/>
            <a:r>
              <a:rPr sz="1500" dirty="0" err="1">
                <a:solidFill>
                  <a:srgbClr val="002060"/>
                </a:solidFill>
                <a:ea typeface="Montserrat"/>
                <a:cs typeface="Montserrat"/>
              </a:rPr>
              <a:t>месяца</a:t>
            </a:r>
            <a:endParaRPr sz="1500" dirty="0">
              <a:solidFill>
                <a:srgbClr val="002060"/>
              </a:solidFill>
              <a:ea typeface="Montserrat"/>
              <a:cs typeface="Montserrat"/>
            </a:endParaRPr>
          </a:p>
        </p:txBody>
      </p:sp>
      <p:sp>
        <p:nvSpPr>
          <p:cNvPr id="239" name="Shape 239"/>
          <p:cNvSpPr txBox="1"/>
          <p:nvPr/>
        </p:nvSpPr>
        <p:spPr>
          <a:xfrm>
            <a:off x="588248" y="4219528"/>
            <a:ext cx="2164587" cy="4847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sz="1350">
                <a:solidFill>
                  <a:srgbClr val="002060"/>
                </a:solidFill>
                <a:ea typeface="Montserrat"/>
                <a:cs typeface="Montserrat"/>
              </a:rPr>
              <a:t>Получение перечня от Минздрава*</a:t>
            </a:r>
          </a:p>
        </p:txBody>
      </p:sp>
      <p:sp>
        <p:nvSpPr>
          <p:cNvPr id="240" name="Shape 240"/>
          <p:cNvSpPr txBox="1"/>
          <p:nvPr/>
        </p:nvSpPr>
        <p:spPr>
          <a:xfrm>
            <a:off x="2958609" y="4219528"/>
            <a:ext cx="2115008" cy="4847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sz="1350" dirty="0" err="1">
                <a:solidFill>
                  <a:srgbClr val="002060"/>
                </a:solidFill>
                <a:ea typeface="Montserrat"/>
                <a:cs typeface="Montserrat"/>
              </a:rPr>
              <a:t>Получение</a:t>
            </a:r>
            <a:r>
              <a:rPr sz="1350" dirty="0">
                <a:solidFill>
                  <a:srgbClr val="002060"/>
                </a:solidFill>
                <a:ea typeface="Montserrat"/>
                <a:cs typeface="Montserrat"/>
              </a:rPr>
              <a:t> </a:t>
            </a:r>
            <a:r>
              <a:rPr sz="1350" dirty="0" err="1">
                <a:solidFill>
                  <a:srgbClr val="002060"/>
                </a:solidFill>
                <a:ea typeface="Montserrat"/>
                <a:cs typeface="Montserrat"/>
              </a:rPr>
              <a:t>реестров</a:t>
            </a:r>
            <a:r>
              <a:rPr sz="1350" dirty="0">
                <a:solidFill>
                  <a:srgbClr val="002060"/>
                </a:solidFill>
                <a:ea typeface="Montserrat"/>
                <a:cs typeface="Montserrat"/>
              </a:rPr>
              <a:t> </a:t>
            </a:r>
            <a:r>
              <a:rPr sz="1350" dirty="0" err="1">
                <a:solidFill>
                  <a:srgbClr val="002060"/>
                </a:solidFill>
                <a:ea typeface="Montserrat"/>
                <a:cs typeface="Montserrat"/>
              </a:rPr>
              <a:t>от</a:t>
            </a:r>
            <a:r>
              <a:rPr sz="1350" dirty="0">
                <a:solidFill>
                  <a:srgbClr val="002060"/>
                </a:solidFill>
                <a:ea typeface="Montserrat"/>
                <a:cs typeface="Montserrat"/>
              </a:rPr>
              <a:t> </a:t>
            </a:r>
            <a:r>
              <a:rPr sz="1350" dirty="0" err="1">
                <a:solidFill>
                  <a:srgbClr val="002060"/>
                </a:solidFill>
                <a:ea typeface="Montserrat"/>
                <a:cs typeface="Montserrat"/>
              </a:rPr>
              <a:t>мед.организаций</a:t>
            </a:r>
            <a:r>
              <a:rPr sz="1350" dirty="0">
                <a:solidFill>
                  <a:srgbClr val="002060"/>
                </a:solidFill>
                <a:ea typeface="Montserrat"/>
                <a:cs typeface="Montserrat"/>
              </a:rPr>
              <a:t>**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5073617" y="4258702"/>
            <a:ext cx="1714499" cy="4847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sz="1350">
                <a:solidFill>
                  <a:srgbClr val="002060"/>
                </a:solidFill>
                <a:ea typeface="Montserrat"/>
                <a:cs typeface="Montserrat"/>
              </a:rPr>
              <a:t>Подача заявки в ФФОМС</a:t>
            </a:r>
          </a:p>
        </p:txBody>
      </p:sp>
      <p:sp>
        <p:nvSpPr>
          <p:cNvPr id="242" name="Shape 242"/>
          <p:cNvSpPr txBox="1"/>
          <p:nvPr/>
        </p:nvSpPr>
        <p:spPr>
          <a:xfrm>
            <a:off x="6784958" y="4258702"/>
            <a:ext cx="1950531" cy="27699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sz="1350">
                <a:solidFill>
                  <a:srgbClr val="002060"/>
                </a:solidFill>
                <a:ea typeface="Montserrat"/>
                <a:cs typeface="Montserrat"/>
              </a:rPr>
              <a:t>Трансферт из ФФОМС</a:t>
            </a:r>
          </a:p>
        </p:txBody>
      </p:sp>
      <p:sp>
        <p:nvSpPr>
          <p:cNvPr id="243" name="Shape 243"/>
          <p:cNvSpPr txBox="1"/>
          <p:nvPr/>
        </p:nvSpPr>
        <p:spPr>
          <a:xfrm>
            <a:off x="6689126" y="2794410"/>
            <a:ext cx="1258222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sz="1500" dirty="0" err="1">
                <a:solidFill>
                  <a:srgbClr val="002060"/>
                </a:solidFill>
                <a:ea typeface="Montserrat"/>
                <a:cs typeface="Montserrat"/>
              </a:rPr>
              <a:t>До</a:t>
            </a:r>
            <a:r>
              <a:rPr sz="1500" dirty="0">
                <a:solidFill>
                  <a:srgbClr val="002060"/>
                </a:solidFill>
                <a:ea typeface="Montserrat"/>
                <a:cs typeface="Montserrat"/>
              </a:rPr>
              <a:t> 16 </a:t>
            </a:r>
            <a:r>
              <a:rPr sz="1500" dirty="0" err="1">
                <a:solidFill>
                  <a:srgbClr val="002060"/>
                </a:solidFill>
                <a:ea typeface="Montserrat"/>
                <a:cs typeface="Montserrat"/>
              </a:rPr>
              <a:t>числа</a:t>
            </a:r>
            <a:r>
              <a:rPr sz="1500" dirty="0">
                <a:solidFill>
                  <a:srgbClr val="002060"/>
                </a:solidFill>
                <a:ea typeface="Montserrat"/>
                <a:cs typeface="Montserrat"/>
              </a:rPr>
              <a:t> </a:t>
            </a:r>
            <a:r>
              <a:rPr sz="1500" dirty="0" err="1">
                <a:solidFill>
                  <a:srgbClr val="002060"/>
                </a:solidFill>
                <a:ea typeface="Montserrat"/>
                <a:cs typeface="Montserrat"/>
              </a:rPr>
              <a:t>месяца</a:t>
            </a:r>
            <a:endParaRPr sz="1500" dirty="0">
              <a:solidFill>
                <a:srgbClr val="002060"/>
              </a:solidFill>
              <a:ea typeface="Montserrat"/>
              <a:cs typeface="Montserrat"/>
            </a:endParaRPr>
          </a:p>
        </p:txBody>
      </p:sp>
      <p:sp>
        <p:nvSpPr>
          <p:cNvPr id="244" name="Shape 244"/>
          <p:cNvSpPr txBox="1"/>
          <p:nvPr/>
        </p:nvSpPr>
        <p:spPr>
          <a:xfrm>
            <a:off x="8798956" y="4466451"/>
            <a:ext cx="2954894" cy="27699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sz="1350">
                <a:solidFill>
                  <a:srgbClr val="002060"/>
                </a:solidFill>
                <a:ea typeface="Montserrat"/>
                <a:cs typeface="Montserrat"/>
              </a:rPr>
              <a:t>Оплата СФР***</a:t>
            </a:r>
          </a:p>
        </p:txBody>
      </p:sp>
      <p:sp>
        <p:nvSpPr>
          <p:cNvPr id="245" name="Shape 245"/>
          <p:cNvSpPr/>
          <p:nvPr/>
        </p:nvSpPr>
        <p:spPr>
          <a:xfrm>
            <a:off x="10153650" y="4743450"/>
            <a:ext cx="228600" cy="342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rgbClr r="0" g="0" b="0"/>
          </a:effectRef>
          <a:fontRef idx="none"/>
        </p:style>
        <p:txBody>
          <a:bodyPr lIns="68580" tIns="34290" rIns="68580" bIns="34290" anchor="ctr"/>
          <a:lstStyle/>
          <a:p>
            <a:pPr algn="ctr"/>
            <a:endParaRPr sz="135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816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2">
            <a:extLst>
              <a:ext uri="{FF2B5EF4-FFF2-40B4-BE49-F238E27FC236}">
                <a16:creationId xmlns:a16="http://schemas.microsoft.com/office/drawing/2014/main" id="{8C554871-9630-EE40-9994-7C6F968A218B}"/>
              </a:ext>
            </a:extLst>
          </p:cNvPr>
          <p:cNvSpPr/>
          <p:nvPr/>
        </p:nvSpPr>
        <p:spPr>
          <a:xfrm>
            <a:off x="1524002" y="4725144"/>
            <a:ext cx="3059831" cy="2132856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pPr algn="ctr" defTabSz="514337"/>
            <a:endParaRPr sz="1600" dirty="0">
              <a:solidFill>
                <a:prstClr val="black"/>
              </a:solidFill>
              <a:latin typeface="Montserrat" pitchFamily="2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00904" y="947962"/>
            <a:ext cx="6384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 корректировке метода назначения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40869" y="1411997"/>
            <a:ext cx="8870303" cy="14720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назначения – это порядок назначения пособий в соответствии с требованиями Федерального закона № 255-ФЗ от 29.12.2024, который определяется  информационной системой страховщика с учетом анализа занятости застрахованного лица на момент наступления страхового случая, а также сведений о заработной плате застрахованного лица, имеющихся в сведениях индивидуального учета.</a:t>
            </a:r>
            <a:endParaRPr lang="en-US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500" dirty="0">
              <a:solidFill>
                <a:schemeClr val="tx1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75023" y="3015809"/>
            <a:ext cx="320571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u="sng" dirty="0">
                <a:solidFill>
                  <a:srgbClr val="0070C0"/>
                </a:solidFill>
                <a:latin typeface="Bebas Neue Bold" panose="020B0606020202050201" pitchFamily="34" charset="-52"/>
              </a:rPr>
              <a:t>Условия определения метода</a:t>
            </a:r>
          </a:p>
        </p:txBody>
      </p:sp>
      <p:cxnSp>
        <p:nvCxnSpPr>
          <p:cNvPr id="9" name="Прямая со стрелкой 8"/>
          <p:cNvCxnSpPr>
            <a:stCxn id="7" idx="2"/>
          </p:cNvCxnSpPr>
          <p:nvPr/>
        </p:nvCxnSpPr>
        <p:spPr>
          <a:xfrm flipH="1">
            <a:off x="4291127" y="3338974"/>
            <a:ext cx="1786755" cy="7642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7" idx="2"/>
          </p:cNvCxnSpPr>
          <p:nvPr/>
        </p:nvCxnSpPr>
        <p:spPr>
          <a:xfrm>
            <a:off x="6077882" y="3338974"/>
            <a:ext cx="1769835" cy="7642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393213" y="4171998"/>
            <a:ext cx="3492795" cy="800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latin typeface="Bebas Neue Bold" panose="020B0606020202050201" pitchFamily="34" charset="-52"/>
              </a:rPr>
              <a:t>Страхователи, у которых застрахованное лицо занято на дату страхового случая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316625" y="4171998"/>
            <a:ext cx="3492795" cy="800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latin typeface="Bebas Neue Bold" panose="020B0606020202050201" pitchFamily="34" charset="-52"/>
              </a:rPr>
              <a:t>Страхователи, у которых застрахованное лицо БЫЛО занято в 2 предшествующих годах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19737" y="378424"/>
            <a:ext cx="7135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страхователя при ответе на запрос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63752" y="5067361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514337"/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Метод назначения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пособия </a:t>
            </a:r>
            <a:r>
              <a:rPr lang="ru-RU" i="1" dirty="0">
                <a:solidFill>
                  <a:srgbClr val="FF0000"/>
                </a:solidFill>
              </a:rPr>
              <a:t>определяется системой  СФР </a:t>
            </a:r>
            <a:r>
              <a:rPr lang="ru-RU" i="1" dirty="0" smtClean="0">
                <a:solidFill>
                  <a:srgbClr val="FF0000"/>
                </a:solidFill>
              </a:rPr>
              <a:t>автоматически </a:t>
            </a:r>
            <a:endParaRPr lang="ru-RU" i="1" dirty="0">
              <a:solidFill>
                <a:srgbClr val="FF0000"/>
              </a:solidFill>
              <a:latin typeface="Montserrat" pitchFamily="2" charset="-52"/>
            </a:endParaRPr>
          </a:p>
          <a:p>
            <a:pPr algn="ctr" defTabSz="514337"/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 и выбирает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наиболее выгодный для застрахованного лица вариант расчета пособия,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который</a:t>
            </a:r>
            <a:endParaRPr lang="ru-RU" i="1" dirty="0">
              <a:solidFill>
                <a:srgbClr val="FF0000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4848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2">
            <a:extLst>
              <a:ext uri="{FF2B5EF4-FFF2-40B4-BE49-F238E27FC236}">
                <a16:creationId xmlns:a16="http://schemas.microsoft.com/office/drawing/2014/main" id="{8C554871-9630-EE40-9994-7C6F968A218B}"/>
              </a:ext>
            </a:extLst>
          </p:cNvPr>
          <p:cNvSpPr/>
          <p:nvPr/>
        </p:nvSpPr>
        <p:spPr>
          <a:xfrm>
            <a:off x="1529856" y="4395133"/>
            <a:ext cx="3502581" cy="2471738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pPr defTabSz="514337"/>
            <a:endParaRPr sz="900">
              <a:solidFill>
                <a:prstClr val="black"/>
              </a:solidFill>
              <a:latin typeface="Montserrat" pitchFamily="2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2232" y="395041"/>
            <a:ext cx="7135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страхователя при ответе на запрос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73726" y="1676865"/>
            <a:ext cx="1941490" cy="7108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Bebas Neue Bold" panose="020B0606020202050201" pitchFamily="34" charset="-52"/>
              </a:rPr>
              <a:t>Метод «По одному»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4024661" y="1635048"/>
            <a:ext cx="284356" cy="7945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TextBox 8"/>
          <p:cNvSpPr txBox="1"/>
          <p:nvPr/>
        </p:nvSpPr>
        <p:spPr>
          <a:xfrm>
            <a:off x="4610101" y="1596228"/>
            <a:ext cx="5503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§"/>
            </a:pPr>
            <a:r>
              <a:rPr lang="ru-RU" sz="1350" dirty="0">
                <a:latin typeface="Bebas Neue Bold" panose="020B0606020202050201" pitchFamily="34" charset="-52"/>
              </a:rPr>
              <a:t>Изменить метод в </a:t>
            </a:r>
            <a:r>
              <a:rPr lang="ru-RU" sz="1350" dirty="0" err="1">
                <a:latin typeface="Bebas Neue Bold" panose="020B0606020202050201" pitchFamily="34" charset="-52"/>
              </a:rPr>
              <a:t>проактиве</a:t>
            </a:r>
            <a:r>
              <a:rPr lang="ru-RU" sz="1350" dirty="0">
                <a:latin typeface="Bebas Neue Bold" panose="020B0606020202050201" pitchFamily="34" charset="-52"/>
              </a:rPr>
              <a:t> </a:t>
            </a:r>
            <a:r>
              <a:rPr lang="ru-RU" sz="1350" dirty="0">
                <a:solidFill>
                  <a:srgbClr val="C00000"/>
                </a:solidFill>
                <a:latin typeface="Bebas Neue Bold" panose="020B0606020202050201" pitchFamily="34" charset="-52"/>
              </a:rPr>
              <a:t>нельзя</a:t>
            </a:r>
            <a:r>
              <a:rPr lang="ru-RU" sz="1350" dirty="0">
                <a:latin typeface="Bebas Neue Bold" panose="020B0606020202050201" pitchFamily="34" charset="-52"/>
              </a:rPr>
              <a:t> 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ru-RU" sz="1350" dirty="0">
                <a:latin typeface="Bebas Neue Bold" panose="020B0606020202050201" pitchFamily="34" charset="-52"/>
              </a:rPr>
              <a:t>Изменить вид суммы в </a:t>
            </a:r>
            <a:r>
              <a:rPr lang="ru-RU" sz="1350" dirty="0" err="1">
                <a:latin typeface="Bebas Neue Bold" panose="020B0606020202050201" pitchFamily="34" charset="-52"/>
              </a:rPr>
              <a:t>проактиве</a:t>
            </a:r>
            <a:r>
              <a:rPr lang="ru-RU" sz="1350" dirty="0">
                <a:latin typeface="Bebas Neue Bold" panose="020B0606020202050201" pitchFamily="34" charset="-52"/>
              </a:rPr>
              <a:t> </a:t>
            </a:r>
            <a:r>
              <a:rPr lang="ru-RU" sz="1350" dirty="0">
                <a:solidFill>
                  <a:srgbClr val="C00000"/>
                </a:solidFill>
                <a:latin typeface="Bebas Neue Bold" panose="020B0606020202050201" pitchFamily="34" charset="-52"/>
              </a:rPr>
              <a:t>нельзя</a:t>
            </a:r>
            <a:r>
              <a:rPr lang="ru-RU" sz="1350" dirty="0">
                <a:latin typeface="Bebas Neue Bold" panose="020B0606020202050201" pitchFamily="34" charset="-52"/>
              </a:rPr>
              <a:t> 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ru-RU" sz="1350" dirty="0">
                <a:latin typeface="Bebas Neue Bold" panose="020B0606020202050201" pitchFamily="34" charset="-52"/>
              </a:rPr>
              <a:t>Можно изменить: Вид договора и Признак замены лет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ru-RU" sz="1350" dirty="0">
                <a:latin typeface="Bebas Neue Bold" panose="020B0606020202050201" pitchFamily="34" charset="-52"/>
              </a:rPr>
              <a:t>Изменение сведений о заработке – </a:t>
            </a:r>
            <a:r>
              <a:rPr lang="ru-RU" sz="1350" dirty="0">
                <a:solidFill>
                  <a:srgbClr val="C00000"/>
                </a:solidFill>
                <a:latin typeface="Bebas Neue Bold" panose="020B0606020202050201" pitchFamily="34" charset="-52"/>
              </a:rPr>
              <a:t>под ответственность страхователя </a:t>
            </a:r>
            <a:r>
              <a:rPr lang="en-US" sz="1350" dirty="0">
                <a:solidFill>
                  <a:srgbClr val="C00000"/>
                </a:solidFill>
                <a:latin typeface="Bebas Neue Bold" panose="020B0606020202050201" pitchFamily="34" charset="-52"/>
              </a:rPr>
              <a:t> </a:t>
            </a:r>
            <a:endParaRPr lang="ru-RU" sz="1350" dirty="0">
              <a:solidFill>
                <a:srgbClr val="C00000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760741" y="2913372"/>
            <a:ext cx="1949852" cy="8496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Bebas Neue Bold" panose="020B0606020202050201" pitchFamily="34" charset="-52"/>
              </a:rPr>
              <a:t>Метод </a:t>
            </a:r>
            <a:br>
              <a:rPr lang="ru-RU" dirty="0">
                <a:latin typeface="Bebas Neue Bold" panose="020B0606020202050201" pitchFamily="34" charset="-52"/>
              </a:rPr>
            </a:br>
            <a:r>
              <a:rPr lang="ru-RU" dirty="0">
                <a:latin typeface="Bebas Neue Bold" panose="020B0606020202050201" pitchFamily="34" charset="-52"/>
              </a:rPr>
              <a:t>«По нескольким»</a:t>
            </a:r>
          </a:p>
        </p:txBody>
      </p:sp>
      <p:sp>
        <p:nvSpPr>
          <p:cNvPr id="28" name="Стрелка вправо 27"/>
          <p:cNvSpPr/>
          <p:nvPr/>
        </p:nvSpPr>
        <p:spPr>
          <a:xfrm>
            <a:off x="4011676" y="2871555"/>
            <a:ext cx="284356" cy="7945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9" name="TextBox 28"/>
          <p:cNvSpPr txBox="1"/>
          <p:nvPr/>
        </p:nvSpPr>
        <p:spPr>
          <a:xfrm>
            <a:off x="4597116" y="2832735"/>
            <a:ext cx="5503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§"/>
            </a:pPr>
            <a:r>
              <a:rPr lang="ru-RU" sz="1350" dirty="0">
                <a:latin typeface="Bebas Neue Bold" panose="020B0606020202050201" pitchFamily="34" charset="-52"/>
              </a:rPr>
              <a:t>Изменить метод в </a:t>
            </a:r>
            <a:r>
              <a:rPr lang="ru-RU" sz="1350" dirty="0" err="1">
                <a:latin typeface="Bebas Neue Bold" panose="020B0606020202050201" pitchFamily="34" charset="-52"/>
              </a:rPr>
              <a:t>проактиве</a:t>
            </a:r>
            <a:r>
              <a:rPr lang="ru-RU" sz="1350" dirty="0">
                <a:latin typeface="Bebas Neue Bold" panose="020B0606020202050201" pitchFamily="34" charset="-52"/>
              </a:rPr>
              <a:t> </a:t>
            </a:r>
            <a:r>
              <a:rPr lang="ru-RU" sz="1350" dirty="0">
                <a:solidFill>
                  <a:srgbClr val="C00000"/>
                </a:solidFill>
                <a:latin typeface="Bebas Neue Bold" panose="020B0606020202050201" pitchFamily="34" charset="-52"/>
              </a:rPr>
              <a:t>нельзя</a:t>
            </a:r>
            <a:r>
              <a:rPr lang="ru-RU" sz="1350" dirty="0">
                <a:latin typeface="Bebas Neue Bold" panose="020B0606020202050201" pitchFamily="34" charset="-52"/>
              </a:rPr>
              <a:t> 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ru-RU" sz="1350" dirty="0">
                <a:latin typeface="Bebas Neue Bold" panose="020B0606020202050201" pitchFamily="34" charset="-52"/>
              </a:rPr>
              <a:t>Изменить вид суммы в </a:t>
            </a:r>
            <a:r>
              <a:rPr lang="ru-RU" sz="1350" dirty="0" err="1">
                <a:latin typeface="Bebas Neue Bold" panose="020B0606020202050201" pitchFamily="34" charset="-52"/>
              </a:rPr>
              <a:t>проактиве</a:t>
            </a:r>
            <a:r>
              <a:rPr lang="ru-RU" sz="1350" dirty="0">
                <a:latin typeface="Bebas Neue Bold" panose="020B0606020202050201" pitchFamily="34" charset="-52"/>
              </a:rPr>
              <a:t> </a:t>
            </a:r>
            <a:r>
              <a:rPr lang="ru-RU" sz="1350" dirty="0">
                <a:solidFill>
                  <a:srgbClr val="C00000"/>
                </a:solidFill>
                <a:latin typeface="Bebas Neue Bold" panose="020B0606020202050201" pitchFamily="34" charset="-52"/>
              </a:rPr>
              <a:t>нельзя</a:t>
            </a:r>
            <a:r>
              <a:rPr lang="ru-RU" sz="1350" dirty="0">
                <a:latin typeface="Bebas Neue Bold" panose="020B0606020202050201" pitchFamily="34" charset="-52"/>
              </a:rPr>
              <a:t> 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ru-RU" sz="1350" dirty="0">
                <a:latin typeface="Bebas Neue Bold" panose="020B0606020202050201" pitchFamily="34" charset="-52"/>
              </a:rPr>
              <a:t>Можно изменить: Вид договора и Признак замены лет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ru-RU" sz="1350" dirty="0">
                <a:latin typeface="Bebas Neue Bold" panose="020B0606020202050201" pitchFamily="34" charset="-52"/>
              </a:rPr>
              <a:t>Изменение сведений о заработке – </a:t>
            </a:r>
            <a:r>
              <a:rPr lang="ru-RU" sz="1350" dirty="0">
                <a:solidFill>
                  <a:srgbClr val="C00000"/>
                </a:solidFill>
                <a:latin typeface="Bebas Neue Bold" panose="020B0606020202050201" pitchFamily="34" charset="-52"/>
              </a:rPr>
              <a:t>под ответственность страхователя </a:t>
            </a:r>
            <a:r>
              <a:rPr lang="en-US" sz="1350" dirty="0">
                <a:solidFill>
                  <a:srgbClr val="C00000"/>
                </a:solidFill>
                <a:latin typeface="Bebas Neue Bold" panose="020B0606020202050201" pitchFamily="34" charset="-52"/>
              </a:rPr>
              <a:t> </a:t>
            </a:r>
            <a:endParaRPr lang="ru-RU" sz="1350" dirty="0">
              <a:solidFill>
                <a:srgbClr val="C00000"/>
              </a:solidFill>
              <a:latin typeface="Bebas Neue Bold" panose="020B0606020202050201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1832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3425</TotalTime>
  <Words>3299</Words>
  <Application>Microsoft Office PowerPoint</Application>
  <PresentationFormat>Широкоэкранный</PresentationFormat>
  <Paragraphs>252</Paragraphs>
  <Slides>21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36" baseType="lpstr">
      <vt:lpstr>Andale Sans UI</vt:lpstr>
      <vt:lpstr>Arial</vt:lpstr>
      <vt:lpstr>Bebas Neue Bold</vt:lpstr>
      <vt:lpstr>Calibri</vt:lpstr>
      <vt:lpstr>Calibri Light</vt:lpstr>
      <vt:lpstr>Calibri-Light</vt:lpstr>
      <vt:lpstr>Montserrat</vt:lpstr>
      <vt:lpstr>MyriadPro-Cond</vt:lpstr>
      <vt:lpstr>Symbol</vt:lpstr>
      <vt:lpstr>Times New Roman</vt:lpstr>
      <vt:lpstr>Verdana</vt:lpstr>
      <vt:lpstr>Wingdings</vt:lpstr>
      <vt:lpstr>Office Theme</vt:lpstr>
      <vt:lpstr>1_Office Theme</vt:lpstr>
      <vt:lpstr>2_Office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О корректировке сведений заработка в проактивном запросе для назначения и выплаты пособий </vt:lpstr>
      <vt:lpstr>Презентация PowerPoint</vt:lpstr>
      <vt:lpstr>Презентация PowerPoint</vt:lpstr>
      <vt:lpstr>Презентация PowerPoint</vt:lpstr>
      <vt:lpstr>  С 01 сентября 2023 года в соответствии с Федеральным законом от 05.12.2022 №491-ФЗ и Постановлением Правительства  РФ от 06.05.2023 №714 </vt:lpstr>
      <vt:lpstr>На что обратить внимание!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Савенкова Мария Александровна</dc:creator>
  <cp:lastModifiedBy>Степан Афанасьев</cp:lastModifiedBy>
  <cp:revision>127</cp:revision>
  <cp:lastPrinted>2025-03-17T14:16:12Z</cp:lastPrinted>
  <dcterms:created xsi:type="dcterms:W3CDTF">2025-03-17T10:23:24Z</dcterms:created>
  <dcterms:modified xsi:type="dcterms:W3CDTF">2026-03-23T23:51:09Z</dcterms:modified>
</cp:coreProperties>
</file>